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Aileron" charset="1" panose="00000500000000000000"/>
      <p:regular r:id="rId30"/>
    </p:embeddedFont>
    <p:embeddedFont>
      <p:font typeface="Aileron Bold" charset="1" panose="00000800000000000000"/>
      <p:regular r:id="rId31"/>
    </p:embeddedFont>
    <p:embeddedFont>
      <p:font typeface="Aileron Light" charset="1" panose="00000400000000000000"/>
      <p:regular r:id="rId32"/>
    </p:embeddedFont>
    <p:embeddedFont>
      <p:font typeface="Canva Sans Bold" charset="1" panose="020B0803030501040103"/>
      <p:regular r:id="rId33"/>
    </p:embeddedFont>
    <p:embeddedFont>
      <p:font typeface="Canva Sans" charset="1" panose="020B0503030501040103"/>
      <p:regular r:id="rId34"/>
    </p:embeddedFont>
    <p:embeddedFont>
      <p:font typeface="Open Sans Bold" charset="1" panose="020B0806030504020204"/>
      <p:regular r:id="rId35"/>
    </p:embeddedFont>
    <p:embeddedFont>
      <p:font typeface="Open Sans" charset="1" panose="020B0606030504020204"/>
      <p:regular r:id="rId36"/>
    </p:embeddedFont>
    <p:embeddedFont>
      <p:font typeface="Arimo" charset="1" panose="020B060402020202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notesMasters/notesMaster1.xml" Type="http://schemas.openxmlformats.org/officeDocument/2006/relationships/notesMaster"/><Relationship Id="rId39" Target="theme/theme2.xml" Type="http://schemas.openxmlformats.org/officeDocument/2006/relationships/theme"/><Relationship Id="rId4" Target="theme/theme1.xml" Type="http://schemas.openxmlformats.org/officeDocument/2006/relationships/theme"/><Relationship Id="rId40" Target="notesSlides/notesSlide1.xml" Type="http://schemas.openxmlformats.org/officeDocument/2006/relationships/notesSlide"/><Relationship Id="rId41" Target="notesSlides/notesSlide2.xml" Type="http://schemas.openxmlformats.org/officeDocument/2006/relationships/notesSlide"/><Relationship Id="rId42" Target="notesSlides/notesSlide3.xml" Type="http://schemas.openxmlformats.org/officeDocument/2006/relationships/notesSlide"/><Relationship Id="rId43" Target="notesSlides/notesSlide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Comparison in Project Context</a:t>
            </a:r>
          </a:p>
          <a:p>
            <a:r>
              <a:rPr lang="en-US"/>
              <a:t>In this LPT project, where heuristics are hard to define accurately, A* would likely explore nearly as many nodes as Dijkstra, offering no substantial time-saving.</a:t>
            </a:r>
          </a:p>
          <a:p>
            <a:r>
              <a:rPr lang="en-US"/>
              <a:t/>
            </a:r>
          </a:p>
          <a:p>
            <a:r>
              <a:rPr lang="en-US"/>
              <a:t>Dijkstra’s consistent performance makes it more predictable and reliable under real-time conditions.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context of the LPT traffic congestion problem, Dijkstra’s Algorithm offers consistent performance, predictable scaling, and simpler integration with dynamic traffic data. A*'s performance benefits cannot be fully realized without a robust heuristic, making Dijkstra the more practical and scalable choice for this system.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embeddings/oleObject1.bin" Type="http://schemas.openxmlformats.org/officeDocument/2006/relationships/oleObjec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256" r="0" b="-5187"/>
            </a:stretch>
          </a:blipFill>
        </p:spPr>
      </p:sp>
      <p:sp>
        <p:nvSpPr>
          <p:cNvPr name="TextBox 3" id="3"/>
          <p:cNvSpPr txBox="true"/>
          <p:nvPr/>
        </p:nvSpPr>
        <p:spPr>
          <a:xfrm rot="0">
            <a:off x="3978355" y="1121764"/>
            <a:ext cx="10331290" cy="606425"/>
          </a:xfrm>
          <a:prstGeom prst="rect">
            <a:avLst/>
          </a:prstGeom>
        </p:spPr>
        <p:txBody>
          <a:bodyPr anchor="t" rtlCol="false" tIns="0" lIns="0" bIns="0" rIns="0">
            <a:spAutoFit/>
          </a:bodyPr>
          <a:lstStyle/>
          <a:p>
            <a:pPr algn="ctr">
              <a:lnSpc>
                <a:spcPts val="4900"/>
              </a:lnSpc>
            </a:pPr>
            <a:r>
              <a:rPr lang="en-US" sz="3500">
                <a:solidFill>
                  <a:srgbClr val="F4F1EB"/>
                </a:solidFill>
                <a:latin typeface="Aileron"/>
                <a:ea typeface="Aileron"/>
                <a:cs typeface="Aileron"/>
                <a:sym typeface="Aileron"/>
              </a:rPr>
              <a:t>CNS4202 DESIGN AND ANALYSIS OF ALGORITHM</a:t>
            </a:r>
          </a:p>
        </p:txBody>
      </p:sp>
      <p:sp>
        <p:nvSpPr>
          <p:cNvPr name="TextBox 4" id="4"/>
          <p:cNvSpPr txBox="true"/>
          <p:nvPr/>
        </p:nvSpPr>
        <p:spPr>
          <a:xfrm rot="0">
            <a:off x="1497870" y="2441841"/>
            <a:ext cx="15292260" cy="3864431"/>
          </a:xfrm>
          <a:prstGeom prst="rect">
            <a:avLst/>
          </a:prstGeom>
        </p:spPr>
        <p:txBody>
          <a:bodyPr anchor="t" rtlCol="false" tIns="0" lIns="0" bIns="0" rIns="0">
            <a:spAutoFit/>
          </a:bodyPr>
          <a:lstStyle/>
          <a:p>
            <a:pPr algn="ctr">
              <a:lnSpc>
                <a:spcPts val="7412"/>
              </a:lnSpc>
            </a:pPr>
            <a:r>
              <a:rPr lang="en-US" b="true" sz="8930" spc="678">
                <a:solidFill>
                  <a:srgbClr val="F4F1EB"/>
                </a:solidFill>
                <a:latin typeface="Aileron Bold"/>
                <a:ea typeface="Aileron Bold"/>
                <a:cs typeface="Aileron Bold"/>
                <a:sym typeface="Aileron Bold"/>
              </a:rPr>
              <a:t>TRAFFIC OPTIMIZATION FROM UPM TO BESUT DURING FESTIVE SEASON </a:t>
            </a:r>
          </a:p>
        </p:txBody>
      </p:sp>
      <p:grpSp>
        <p:nvGrpSpPr>
          <p:cNvPr name="Group 5" id="5"/>
          <p:cNvGrpSpPr/>
          <p:nvPr/>
        </p:nvGrpSpPr>
        <p:grpSpPr>
          <a:xfrm rot="0">
            <a:off x="-66675" y="3600450"/>
            <a:ext cx="466889" cy="3086100"/>
            <a:chOff x="0" y="0"/>
            <a:chExt cx="122967" cy="812800"/>
          </a:xfrm>
        </p:grpSpPr>
        <p:sp>
          <p:nvSpPr>
            <p:cNvPr name="Freeform 6" id="6"/>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7" id="7"/>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17889932" y="3600450"/>
            <a:ext cx="466889" cy="3086100"/>
            <a:chOff x="0" y="0"/>
            <a:chExt cx="122967" cy="812800"/>
          </a:xfrm>
        </p:grpSpPr>
        <p:sp>
          <p:nvSpPr>
            <p:cNvPr name="Freeform 9" id="9"/>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10" id="10"/>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3703118" y="6639647"/>
            <a:ext cx="10881765" cy="3082925"/>
          </a:xfrm>
          <a:prstGeom prst="rect">
            <a:avLst/>
          </a:prstGeom>
        </p:spPr>
        <p:txBody>
          <a:bodyPr anchor="t" rtlCol="false" tIns="0" lIns="0" bIns="0" rIns="0">
            <a:spAutoFit/>
          </a:bodyPr>
          <a:lstStyle/>
          <a:p>
            <a:pPr algn="ctr">
              <a:lnSpc>
                <a:spcPts val="4900"/>
              </a:lnSpc>
            </a:pPr>
            <a:r>
              <a:rPr lang="en-US" sz="3500">
                <a:solidFill>
                  <a:srgbClr val="F4F1EB"/>
                </a:solidFill>
                <a:latin typeface="Aileron"/>
                <a:ea typeface="Aileron"/>
                <a:cs typeface="Aileron"/>
                <a:sym typeface="Aileron"/>
              </a:rPr>
              <a:t>GROUP 4:</a:t>
            </a:r>
          </a:p>
          <a:p>
            <a:pPr algn="l" marL="755651" indent="-377825" lvl="1">
              <a:lnSpc>
                <a:spcPts val="4900"/>
              </a:lnSpc>
              <a:buAutoNum type="arabicPeriod" startAt="1"/>
            </a:pPr>
            <a:r>
              <a:rPr lang="en-US" sz="3500">
                <a:solidFill>
                  <a:srgbClr val="F4F1EB"/>
                </a:solidFill>
                <a:latin typeface="Aileron Light"/>
                <a:ea typeface="Aileron Light"/>
                <a:cs typeface="Aileron Light"/>
                <a:sym typeface="Aileron Light"/>
              </a:rPr>
              <a:t> </a:t>
            </a:r>
            <a:r>
              <a:rPr lang="en-US" sz="3500">
                <a:solidFill>
                  <a:srgbClr val="F4F1EB"/>
                </a:solidFill>
                <a:latin typeface="Aileron Light"/>
                <a:ea typeface="Aileron Light"/>
                <a:cs typeface="Aileron Light"/>
                <a:sym typeface="Aileron Light"/>
              </a:rPr>
              <a:t>AZYAN SYAZWANI BINTI SETIA (215014)</a:t>
            </a:r>
          </a:p>
          <a:p>
            <a:pPr algn="l" marL="755651" indent="-377825" lvl="1">
              <a:lnSpc>
                <a:spcPts val="4900"/>
              </a:lnSpc>
              <a:buAutoNum type="arabicPeriod" startAt="1"/>
            </a:pPr>
            <a:r>
              <a:rPr lang="en-US" sz="3500">
                <a:solidFill>
                  <a:srgbClr val="F4F1EB"/>
                </a:solidFill>
                <a:latin typeface="Aileron Light"/>
                <a:ea typeface="Aileron Light"/>
                <a:cs typeface="Aileron Light"/>
                <a:sym typeface="Aileron Light"/>
              </a:rPr>
              <a:t> FATIN NASUHA BINTI ZURAIDI (215190)</a:t>
            </a:r>
          </a:p>
          <a:p>
            <a:pPr algn="l" marL="755651" indent="-377825" lvl="1">
              <a:lnSpc>
                <a:spcPts val="4900"/>
              </a:lnSpc>
              <a:buAutoNum type="arabicPeriod" startAt="1"/>
            </a:pPr>
            <a:r>
              <a:rPr lang="en-US" sz="3500">
                <a:solidFill>
                  <a:srgbClr val="F4F1EB"/>
                </a:solidFill>
                <a:latin typeface="Aileron Light"/>
                <a:ea typeface="Aileron Light"/>
                <a:cs typeface="Aileron Light"/>
                <a:sym typeface="Aileron Light"/>
              </a:rPr>
              <a:t> AYA SOFEA BINTI ROSLI (214973)</a:t>
            </a:r>
          </a:p>
          <a:p>
            <a:pPr algn="l" marL="755651" indent="-377825" lvl="1">
              <a:lnSpc>
                <a:spcPts val="4900"/>
              </a:lnSpc>
              <a:buAutoNum type="arabicPeriod" startAt="1"/>
            </a:pPr>
            <a:r>
              <a:rPr lang="en-US" sz="3500">
                <a:solidFill>
                  <a:srgbClr val="F4F1EB"/>
                </a:solidFill>
                <a:latin typeface="Aileron Light"/>
                <a:ea typeface="Aileron Light"/>
                <a:cs typeface="Aileron Light"/>
                <a:sym typeface="Aileron Light"/>
              </a:rPr>
              <a:t> SITI NAJMA IZZATY BINTI MUHD ASYRAF (216922)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12176364" y="0"/>
            <a:ext cx="6111636" cy="10287000"/>
            <a:chOff x="0" y="0"/>
            <a:chExt cx="8148848" cy="13716000"/>
          </a:xfrm>
        </p:grpSpPr>
        <p:pic>
          <p:nvPicPr>
            <p:cNvPr name="Picture 3" id="3"/>
            <p:cNvPicPr>
              <a:picLocks noChangeAspect="true"/>
            </p:cNvPicPr>
            <p:nvPr/>
          </p:nvPicPr>
          <p:blipFill>
            <a:blip r:embed="rId2"/>
            <a:srcRect l="13586" t="0" r="27002" b="0"/>
            <a:stretch>
              <a:fillRect/>
            </a:stretch>
          </p:blipFill>
          <p:spPr>
            <a:xfrm flipH="false" flipV="false">
              <a:off x="0" y="0"/>
              <a:ext cx="8148848" cy="13716000"/>
            </a:xfrm>
            <a:prstGeom prst="rect">
              <a:avLst/>
            </a:prstGeom>
          </p:spPr>
        </p:pic>
      </p:grpSp>
      <p:grpSp>
        <p:nvGrpSpPr>
          <p:cNvPr name="Group 4" id="4"/>
          <p:cNvGrpSpPr/>
          <p:nvPr/>
        </p:nvGrpSpPr>
        <p:grpSpPr>
          <a:xfrm rot="0">
            <a:off x="0" y="1274181"/>
            <a:ext cx="400214" cy="3086100"/>
            <a:chOff x="0" y="0"/>
            <a:chExt cx="105406" cy="812800"/>
          </a:xfrm>
        </p:grpSpPr>
        <p:sp>
          <p:nvSpPr>
            <p:cNvPr name="Freeform 5" id="5"/>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6" id="6"/>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1028700" y="981710"/>
            <a:ext cx="10758848" cy="2116455"/>
          </a:xfrm>
          <a:prstGeom prst="rect">
            <a:avLst/>
          </a:prstGeom>
        </p:spPr>
        <p:txBody>
          <a:bodyPr anchor="t" rtlCol="false" tIns="0" lIns="0" bIns="0" rIns="0">
            <a:spAutoFit/>
          </a:bodyPr>
          <a:lstStyle/>
          <a:p>
            <a:pPr algn="l">
              <a:lnSpc>
                <a:spcPts val="8009"/>
              </a:lnSpc>
            </a:pPr>
            <a:r>
              <a:rPr lang="en-US" sz="9000" spc="-432">
                <a:solidFill>
                  <a:srgbClr val="3C6AA9"/>
                </a:solidFill>
                <a:latin typeface="Aileron Light"/>
                <a:ea typeface="Aileron Light"/>
                <a:cs typeface="Aileron Light"/>
                <a:sym typeface="Aileron Light"/>
              </a:rPr>
              <a:t>Dijkstra’s Algorithm Overview</a:t>
            </a:r>
          </a:p>
        </p:txBody>
      </p:sp>
      <p:sp>
        <p:nvSpPr>
          <p:cNvPr name="TextBox 8" id="8"/>
          <p:cNvSpPr txBox="true"/>
          <p:nvPr/>
        </p:nvSpPr>
        <p:spPr>
          <a:xfrm rot="0">
            <a:off x="717631" y="3333075"/>
            <a:ext cx="11380986" cy="5143500"/>
          </a:xfrm>
          <a:prstGeom prst="rect">
            <a:avLst/>
          </a:prstGeom>
        </p:spPr>
        <p:txBody>
          <a:bodyPr anchor="t" rtlCol="false" tIns="0" lIns="0" bIns="0" rIns="0">
            <a:spAutoFit/>
          </a:bodyPr>
          <a:lstStyle/>
          <a:p>
            <a:pPr algn="l" marL="647702" indent="-323851" lvl="1">
              <a:lnSpc>
                <a:spcPts val="5100"/>
              </a:lnSpc>
              <a:buFont typeface="Arial"/>
              <a:buChar char="•"/>
            </a:pPr>
            <a:r>
              <a:rPr lang="en-US" sz="3000">
                <a:solidFill>
                  <a:srgbClr val="000000"/>
                </a:solidFill>
                <a:latin typeface="Aileron Light"/>
                <a:ea typeface="Aileron Light"/>
                <a:cs typeface="Aileron Light"/>
                <a:sym typeface="Aileron Light"/>
              </a:rPr>
              <a:t>Calculates the shortest path from UPM to Besut using fixed travel times or distances.</a:t>
            </a:r>
          </a:p>
          <a:p>
            <a:pPr algn="l" marL="647702" indent="-323851" lvl="1">
              <a:lnSpc>
                <a:spcPts val="5100"/>
              </a:lnSpc>
              <a:buFont typeface="Arial"/>
              <a:buChar char="•"/>
            </a:pPr>
            <a:r>
              <a:rPr lang="en-US" sz="3000">
                <a:solidFill>
                  <a:srgbClr val="000000"/>
                </a:solidFill>
                <a:latin typeface="Aileron Light"/>
                <a:ea typeface="Aileron Light"/>
                <a:cs typeface="Aileron Light"/>
                <a:sym typeface="Aileron Light"/>
              </a:rPr>
              <a:t>Suitable for static routing without considering real-time traffic conditions.</a:t>
            </a:r>
          </a:p>
          <a:p>
            <a:pPr algn="l" marL="647702" indent="-323851" lvl="1">
              <a:lnSpc>
                <a:spcPts val="5100"/>
              </a:lnSpc>
              <a:buFont typeface="Arial"/>
              <a:buChar char="•"/>
            </a:pPr>
            <a:r>
              <a:rPr lang="en-US" sz="3000">
                <a:solidFill>
                  <a:srgbClr val="000000"/>
                </a:solidFill>
                <a:latin typeface="Aileron Light"/>
                <a:ea typeface="Aileron Light"/>
                <a:cs typeface="Aileron Light"/>
                <a:sym typeface="Aileron Light"/>
              </a:rPr>
              <a:t>Utilizes a priority queue and a distance table to explore all possible routes.</a:t>
            </a:r>
          </a:p>
          <a:p>
            <a:pPr algn="l" marL="647702" indent="-323851" lvl="1">
              <a:lnSpc>
                <a:spcPts val="5100"/>
              </a:lnSpc>
              <a:buFont typeface="Arial"/>
              <a:buChar char="•"/>
            </a:pPr>
            <a:r>
              <a:rPr lang="en-US" sz="3000">
                <a:solidFill>
                  <a:srgbClr val="000000"/>
                </a:solidFill>
                <a:latin typeface="Aileron Light"/>
                <a:ea typeface="Aileron Light"/>
                <a:cs typeface="Aileron Light"/>
                <a:sym typeface="Aileron Light"/>
              </a:rPr>
              <a:t>Identifies the optimal path based on distance or average travel time, making it useful as a baseline method for comparison.</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12176364" y="0"/>
            <a:ext cx="6111636" cy="10287000"/>
            <a:chOff x="0" y="0"/>
            <a:chExt cx="8148848" cy="13716000"/>
          </a:xfrm>
        </p:grpSpPr>
        <p:pic>
          <p:nvPicPr>
            <p:cNvPr name="Picture 3" id="3"/>
            <p:cNvPicPr>
              <a:picLocks noChangeAspect="true"/>
            </p:cNvPicPr>
            <p:nvPr/>
          </p:nvPicPr>
          <p:blipFill>
            <a:blip r:embed="rId2"/>
            <a:srcRect l="13586" t="0" r="27002" b="0"/>
            <a:stretch>
              <a:fillRect/>
            </a:stretch>
          </p:blipFill>
          <p:spPr>
            <a:xfrm flipH="false" flipV="false">
              <a:off x="0" y="0"/>
              <a:ext cx="8148848" cy="13716000"/>
            </a:xfrm>
            <a:prstGeom prst="rect">
              <a:avLst/>
            </a:prstGeom>
          </p:spPr>
        </p:pic>
      </p:grpSp>
      <p:grpSp>
        <p:nvGrpSpPr>
          <p:cNvPr name="Group 4" id="4"/>
          <p:cNvGrpSpPr/>
          <p:nvPr/>
        </p:nvGrpSpPr>
        <p:grpSpPr>
          <a:xfrm rot="0">
            <a:off x="0" y="1274181"/>
            <a:ext cx="400214" cy="3086100"/>
            <a:chOff x="0" y="0"/>
            <a:chExt cx="105406" cy="812800"/>
          </a:xfrm>
        </p:grpSpPr>
        <p:sp>
          <p:nvSpPr>
            <p:cNvPr name="Freeform 5" id="5"/>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6" id="6"/>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1028700" y="981710"/>
            <a:ext cx="10758848" cy="1106805"/>
          </a:xfrm>
          <a:prstGeom prst="rect">
            <a:avLst/>
          </a:prstGeom>
        </p:spPr>
        <p:txBody>
          <a:bodyPr anchor="t" rtlCol="false" tIns="0" lIns="0" bIns="0" rIns="0">
            <a:spAutoFit/>
          </a:bodyPr>
          <a:lstStyle/>
          <a:p>
            <a:pPr algn="l">
              <a:lnSpc>
                <a:spcPts val="8009"/>
              </a:lnSpc>
            </a:pPr>
            <a:r>
              <a:rPr lang="en-US" sz="9000" spc="-432">
                <a:solidFill>
                  <a:srgbClr val="3C6AA9"/>
                </a:solidFill>
                <a:latin typeface="Aileron Light"/>
                <a:ea typeface="Aileron Light"/>
                <a:cs typeface="Aileron Light"/>
                <a:sym typeface="Aileron Light"/>
              </a:rPr>
              <a:t>Dijkstra’s Step by Step</a:t>
            </a:r>
          </a:p>
        </p:txBody>
      </p:sp>
      <p:sp>
        <p:nvSpPr>
          <p:cNvPr name="TextBox 8" id="8"/>
          <p:cNvSpPr txBox="true"/>
          <p:nvPr/>
        </p:nvSpPr>
        <p:spPr>
          <a:xfrm rot="0">
            <a:off x="908865" y="2664831"/>
            <a:ext cx="10758848" cy="5791200"/>
          </a:xfrm>
          <a:prstGeom prst="rect">
            <a:avLst/>
          </a:prstGeom>
        </p:spPr>
        <p:txBody>
          <a:bodyPr anchor="t" rtlCol="false" tIns="0" lIns="0" bIns="0" rIns="0">
            <a:spAutoFit/>
          </a:bodyPr>
          <a:lstStyle/>
          <a:p>
            <a:pPr algn="l" marL="647702" indent="-323851" lvl="1">
              <a:lnSpc>
                <a:spcPts val="5100"/>
              </a:lnSpc>
              <a:buAutoNum type="arabicPeriod" startAt="1"/>
            </a:pPr>
            <a:r>
              <a:rPr lang="en-US" sz="3000">
                <a:solidFill>
                  <a:srgbClr val="000000"/>
                </a:solidFill>
                <a:latin typeface="Aileron Light"/>
                <a:ea typeface="Aileron Light"/>
                <a:cs typeface="Aileron Light"/>
                <a:sym typeface="Aileron Light"/>
              </a:rPr>
              <a:t> Set all node distances to ∞; set UPM (start node) to 0.</a:t>
            </a:r>
          </a:p>
          <a:p>
            <a:pPr algn="l" marL="647702" indent="-323851" lvl="1">
              <a:lnSpc>
                <a:spcPts val="5100"/>
              </a:lnSpc>
              <a:buAutoNum type="arabicPeriod" startAt="1"/>
            </a:pPr>
            <a:r>
              <a:rPr lang="en-US" sz="3000">
                <a:solidFill>
                  <a:srgbClr val="000000"/>
                </a:solidFill>
                <a:latin typeface="Aileron Light"/>
                <a:ea typeface="Aileron Light"/>
                <a:cs typeface="Aileron Light"/>
                <a:sym typeface="Aileron Light"/>
              </a:rPr>
              <a:t> Insert UPM into a min-priority queue.</a:t>
            </a:r>
          </a:p>
          <a:p>
            <a:pPr algn="l" marL="647702" indent="-323851" lvl="1">
              <a:lnSpc>
                <a:spcPts val="5100"/>
              </a:lnSpc>
              <a:buAutoNum type="arabicPeriod" startAt="1"/>
            </a:pPr>
            <a:r>
              <a:rPr lang="en-US" sz="3000">
                <a:solidFill>
                  <a:srgbClr val="000000"/>
                </a:solidFill>
                <a:latin typeface="Aileron Light"/>
                <a:ea typeface="Aileron Light"/>
                <a:cs typeface="Aileron Light"/>
                <a:sym typeface="Aileron Light"/>
              </a:rPr>
              <a:t> While the queue is not empty:</a:t>
            </a:r>
          </a:p>
          <a:p>
            <a:pPr algn="l" marL="1295403" indent="-431801" lvl="2">
              <a:lnSpc>
                <a:spcPts val="5100"/>
              </a:lnSpc>
              <a:buAutoNum type="alphaLcPeriod" startAt="1"/>
            </a:pPr>
            <a:r>
              <a:rPr lang="en-US" sz="3000">
                <a:solidFill>
                  <a:srgbClr val="000000"/>
                </a:solidFill>
                <a:latin typeface="Aileron Light"/>
                <a:ea typeface="Aileron Light"/>
                <a:cs typeface="Aileron Light"/>
                <a:sym typeface="Aileron Light"/>
              </a:rPr>
              <a:t> Extract the node with the smallest tentative distance.</a:t>
            </a:r>
          </a:p>
          <a:p>
            <a:pPr algn="l" marL="1295403" indent="-431801" lvl="2">
              <a:lnSpc>
                <a:spcPts val="5100"/>
              </a:lnSpc>
              <a:buAutoNum type="alphaLcPeriod" startAt="1"/>
            </a:pPr>
            <a:r>
              <a:rPr lang="en-US" sz="3000">
                <a:solidFill>
                  <a:srgbClr val="000000"/>
                </a:solidFill>
                <a:latin typeface="Aileron Light"/>
                <a:ea typeface="Aileron Light"/>
                <a:cs typeface="Aileron Light"/>
                <a:sym typeface="Aileron Light"/>
              </a:rPr>
              <a:t> For each neighbor, calculate new travel cost.</a:t>
            </a:r>
          </a:p>
          <a:p>
            <a:pPr algn="l" marL="1295403" indent="-431801" lvl="2">
              <a:lnSpc>
                <a:spcPts val="5100"/>
              </a:lnSpc>
              <a:buAutoNum type="alphaLcPeriod" startAt="1"/>
            </a:pPr>
            <a:r>
              <a:rPr lang="en-US" sz="3000">
                <a:solidFill>
                  <a:srgbClr val="000000"/>
                </a:solidFill>
                <a:latin typeface="Aileron Light"/>
                <a:ea typeface="Aileron Light"/>
                <a:cs typeface="Aileron Light"/>
                <a:sym typeface="Aileron Light"/>
              </a:rPr>
              <a:t> If the new cost is shorter, update the distance and reinsert.</a:t>
            </a:r>
          </a:p>
          <a:p>
            <a:pPr algn="l" marL="647702" indent="-323851" lvl="1">
              <a:lnSpc>
                <a:spcPts val="5100"/>
              </a:lnSpc>
              <a:buAutoNum type="arabicPeriod" startAt="1"/>
            </a:pPr>
            <a:r>
              <a:rPr lang="en-US" sz="3000">
                <a:solidFill>
                  <a:srgbClr val="000000"/>
                </a:solidFill>
                <a:latin typeface="Aileron Light"/>
                <a:ea typeface="Aileron Light"/>
                <a:cs typeface="Aileron Light"/>
                <a:sym typeface="Aileron Light"/>
              </a:rPr>
              <a:t> Repeat until Besut (destination) is reached.</a:t>
            </a:r>
          </a:p>
          <a:p>
            <a:pPr algn="l" marL="647702" indent="-323851" lvl="1">
              <a:lnSpc>
                <a:spcPts val="5100"/>
              </a:lnSpc>
              <a:buAutoNum type="arabicPeriod" startAt="1"/>
            </a:pPr>
            <a:r>
              <a:rPr lang="en-US" sz="3000">
                <a:solidFill>
                  <a:srgbClr val="000000"/>
                </a:solidFill>
                <a:latin typeface="Aileron Light"/>
                <a:ea typeface="Aileron Light"/>
                <a:cs typeface="Aileron Light"/>
                <a:sym typeface="Aileron Light"/>
              </a:rPr>
              <a:t> Backtrack from Besut to UPM to construct the shortest path.</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12176364" y="0"/>
            <a:ext cx="6111636" cy="10287000"/>
            <a:chOff x="0" y="0"/>
            <a:chExt cx="8148848" cy="13716000"/>
          </a:xfrm>
        </p:grpSpPr>
        <p:pic>
          <p:nvPicPr>
            <p:cNvPr name="Picture 3" id="3"/>
            <p:cNvPicPr>
              <a:picLocks noChangeAspect="true"/>
            </p:cNvPicPr>
            <p:nvPr/>
          </p:nvPicPr>
          <p:blipFill>
            <a:blip r:embed="rId2"/>
            <a:srcRect l="20294" t="0" r="20294" b="0"/>
            <a:stretch>
              <a:fillRect/>
            </a:stretch>
          </p:blipFill>
          <p:spPr>
            <a:xfrm flipH="false" flipV="false">
              <a:off x="0" y="0"/>
              <a:ext cx="8148848" cy="13716000"/>
            </a:xfrm>
            <a:prstGeom prst="rect">
              <a:avLst/>
            </a:prstGeom>
          </p:spPr>
        </p:pic>
      </p:grpSp>
      <p:grpSp>
        <p:nvGrpSpPr>
          <p:cNvPr name="Group 4" id="4"/>
          <p:cNvGrpSpPr/>
          <p:nvPr/>
        </p:nvGrpSpPr>
        <p:grpSpPr>
          <a:xfrm rot="0">
            <a:off x="0" y="1274181"/>
            <a:ext cx="400214" cy="3086100"/>
            <a:chOff x="0" y="0"/>
            <a:chExt cx="105406" cy="812800"/>
          </a:xfrm>
        </p:grpSpPr>
        <p:sp>
          <p:nvSpPr>
            <p:cNvPr name="Freeform 5" id="5"/>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6" id="6"/>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717631" y="2664831"/>
            <a:ext cx="11380986" cy="5791200"/>
          </a:xfrm>
          <a:prstGeom prst="rect">
            <a:avLst/>
          </a:prstGeom>
        </p:spPr>
        <p:txBody>
          <a:bodyPr anchor="t" rtlCol="false" tIns="0" lIns="0" bIns="0" rIns="0">
            <a:spAutoFit/>
          </a:bodyPr>
          <a:lstStyle/>
          <a:p>
            <a:pPr algn="l" marL="647702" indent="-323851" lvl="1">
              <a:lnSpc>
                <a:spcPts val="5100"/>
              </a:lnSpc>
              <a:buFont typeface="Arial"/>
              <a:buChar char="•"/>
            </a:pPr>
            <a:r>
              <a:rPr lang="en-US" sz="3000">
                <a:solidFill>
                  <a:srgbClr val="000000"/>
                </a:solidFill>
                <a:latin typeface="Aileron"/>
                <a:ea typeface="Aileron"/>
                <a:cs typeface="Aileron"/>
                <a:sym typeface="Aileron"/>
              </a:rPr>
              <a:t>Enhances Dijkstra’s Algorithm by using a heuristic to estimate the remaining cost to Besut.</a:t>
            </a:r>
          </a:p>
          <a:p>
            <a:pPr algn="l" marL="647702" indent="-323851" lvl="1">
              <a:lnSpc>
                <a:spcPts val="5100"/>
              </a:lnSpc>
              <a:buFont typeface="Arial"/>
              <a:buChar char="•"/>
            </a:pPr>
            <a:r>
              <a:rPr lang="en-US" sz="3000">
                <a:solidFill>
                  <a:srgbClr val="000000"/>
                </a:solidFill>
                <a:latin typeface="Aileron"/>
                <a:ea typeface="Aileron"/>
                <a:cs typeface="Aileron"/>
                <a:sym typeface="Aileron"/>
              </a:rPr>
              <a:t>Ideal for real-time, dynamic traffic routing along routes such as LPT or Gua Musang.</a:t>
            </a:r>
          </a:p>
          <a:p>
            <a:pPr algn="l" marL="647702" indent="-323851" lvl="1">
              <a:lnSpc>
                <a:spcPts val="5100"/>
              </a:lnSpc>
              <a:buFont typeface="Arial"/>
              <a:buChar char="•"/>
            </a:pPr>
            <a:r>
              <a:rPr lang="en-US" sz="3000">
                <a:solidFill>
                  <a:srgbClr val="000000"/>
                </a:solidFill>
                <a:latin typeface="Aileron"/>
                <a:ea typeface="Aileron"/>
                <a:cs typeface="Aileron"/>
                <a:sym typeface="Aileron"/>
              </a:rPr>
              <a:t>Prioritizes the most promising paths, improving routing speed and accuracy during festive traffic conditions.</a:t>
            </a:r>
          </a:p>
          <a:p>
            <a:pPr algn="l" marL="647702" indent="-323851" lvl="1">
              <a:lnSpc>
                <a:spcPts val="5100"/>
              </a:lnSpc>
              <a:buFont typeface="Arial"/>
              <a:buChar char="•"/>
            </a:pPr>
            <a:r>
              <a:rPr lang="en-US" sz="3000">
                <a:solidFill>
                  <a:srgbClr val="000000"/>
                </a:solidFill>
                <a:latin typeface="Aileron"/>
                <a:ea typeface="Aileron"/>
                <a:cs typeface="Aileron"/>
                <a:sym typeface="Aileron"/>
              </a:rPr>
              <a:t>More effective than static algorithms when handling congestion, delays, or accidents on the road from UPM to Besut.</a:t>
            </a:r>
          </a:p>
        </p:txBody>
      </p:sp>
      <p:sp>
        <p:nvSpPr>
          <p:cNvPr name="TextBox 8" id="8"/>
          <p:cNvSpPr txBox="true"/>
          <p:nvPr/>
        </p:nvSpPr>
        <p:spPr>
          <a:xfrm rot="0">
            <a:off x="1028700" y="981710"/>
            <a:ext cx="10758848" cy="1106805"/>
          </a:xfrm>
          <a:prstGeom prst="rect">
            <a:avLst/>
          </a:prstGeom>
        </p:spPr>
        <p:txBody>
          <a:bodyPr anchor="t" rtlCol="false" tIns="0" lIns="0" bIns="0" rIns="0">
            <a:spAutoFit/>
          </a:bodyPr>
          <a:lstStyle/>
          <a:p>
            <a:pPr algn="l">
              <a:lnSpc>
                <a:spcPts val="8009"/>
              </a:lnSpc>
            </a:pPr>
            <a:r>
              <a:rPr lang="en-US" sz="9000" spc="-432">
                <a:solidFill>
                  <a:srgbClr val="3C6AA9"/>
                </a:solidFill>
                <a:latin typeface="Aileron Light"/>
                <a:ea typeface="Aileron Light"/>
                <a:cs typeface="Aileron Light"/>
                <a:sym typeface="Aileron Light"/>
              </a:rPr>
              <a:t>A* Algorithm Overview</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12176364" y="0"/>
            <a:ext cx="6111636" cy="10287000"/>
            <a:chOff x="0" y="0"/>
            <a:chExt cx="8148848" cy="13716000"/>
          </a:xfrm>
        </p:grpSpPr>
        <p:pic>
          <p:nvPicPr>
            <p:cNvPr name="Picture 3" id="3"/>
            <p:cNvPicPr>
              <a:picLocks noChangeAspect="true"/>
            </p:cNvPicPr>
            <p:nvPr/>
          </p:nvPicPr>
          <p:blipFill>
            <a:blip r:embed="rId2"/>
            <a:srcRect l="20294" t="0" r="20294" b="0"/>
            <a:stretch>
              <a:fillRect/>
            </a:stretch>
          </p:blipFill>
          <p:spPr>
            <a:xfrm flipH="false" flipV="false">
              <a:off x="0" y="0"/>
              <a:ext cx="8148848" cy="13716000"/>
            </a:xfrm>
            <a:prstGeom prst="rect">
              <a:avLst/>
            </a:prstGeom>
          </p:spPr>
        </p:pic>
      </p:grpSp>
      <p:grpSp>
        <p:nvGrpSpPr>
          <p:cNvPr name="Group 4" id="4"/>
          <p:cNvGrpSpPr/>
          <p:nvPr/>
        </p:nvGrpSpPr>
        <p:grpSpPr>
          <a:xfrm rot="0">
            <a:off x="0" y="1274181"/>
            <a:ext cx="400214" cy="3086100"/>
            <a:chOff x="0" y="0"/>
            <a:chExt cx="105406" cy="812800"/>
          </a:xfrm>
        </p:grpSpPr>
        <p:sp>
          <p:nvSpPr>
            <p:cNvPr name="Freeform 5" id="5"/>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6" id="6"/>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501146" y="2333625"/>
            <a:ext cx="11813955" cy="6924675"/>
          </a:xfrm>
          <a:prstGeom prst="rect">
            <a:avLst/>
          </a:prstGeom>
        </p:spPr>
        <p:txBody>
          <a:bodyPr anchor="t" rtlCol="false" tIns="0" lIns="0" bIns="0" rIns="0">
            <a:spAutoFit/>
          </a:bodyPr>
          <a:lstStyle/>
          <a:p>
            <a:pPr algn="l" marL="647702" indent="-323851" lvl="1">
              <a:lnSpc>
                <a:spcPts val="4200"/>
              </a:lnSpc>
              <a:buAutoNum type="arabicPeriod" startAt="1"/>
            </a:pPr>
            <a:r>
              <a:rPr lang="en-US" sz="3000">
                <a:solidFill>
                  <a:srgbClr val="000000"/>
                </a:solidFill>
                <a:latin typeface="Aileron Light"/>
                <a:ea typeface="Aileron Light"/>
                <a:cs typeface="Aileron Light"/>
                <a:sym typeface="Aileron Light"/>
              </a:rPr>
              <a:t> Set all node scores g(n) to ∞; set UPM (start node) g(UPM) = 0.</a:t>
            </a:r>
          </a:p>
          <a:p>
            <a:pPr algn="l" marL="647702" indent="-323851" lvl="1">
              <a:lnSpc>
                <a:spcPts val="4200"/>
              </a:lnSpc>
              <a:buAutoNum type="arabicPeriod" startAt="1"/>
            </a:pPr>
            <a:r>
              <a:rPr lang="en-US" sz="3000">
                <a:solidFill>
                  <a:srgbClr val="000000"/>
                </a:solidFill>
                <a:latin typeface="Aileron Light"/>
                <a:ea typeface="Aileron Light"/>
                <a:cs typeface="Aileron Light"/>
                <a:sym typeface="Aileron Light"/>
              </a:rPr>
              <a:t> Calculate f(n) = g(n) + h(n) using a heuristic (e.g., estimated time to Besut).</a:t>
            </a:r>
          </a:p>
          <a:p>
            <a:pPr algn="l" marL="647702" indent="-323851" lvl="1">
              <a:lnSpc>
                <a:spcPts val="4200"/>
              </a:lnSpc>
              <a:buAutoNum type="arabicPeriod" startAt="1"/>
            </a:pPr>
            <a:r>
              <a:rPr lang="en-US" sz="3000">
                <a:solidFill>
                  <a:srgbClr val="000000"/>
                </a:solidFill>
                <a:latin typeface="Aileron Light"/>
                <a:ea typeface="Aileron Light"/>
                <a:cs typeface="Aileron Light"/>
                <a:sym typeface="Aileron Light"/>
              </a:rPr>
              <a:t> Insert UPM into a min-priority queue with f(UPM) as priority.</a:t>
            </a:r>
          </a:p>
          <a:p>
            <a:pPr algn="l" marL="647702" indent="-323851" lvl="1">
              <a:lnSpc>
                <a:spcPts val="4200"/>
              </a:lnSpc>
              <a:buAutoNum type="arabicPeriod" startAt="1"/>
            </a:pPr>
            <a:r>
              <a:rPr lang="en-US" sz="3000">
                <a:solidFill>
                  <a:srgbClr val="000000"/>
                </a:solidFill>
                <a:latin typeface="Aileron Light"/>
                <a:ea typeface="Aileron Light"/>
                <a:cs typeface="Aileron Light"/>
                <a:sym typeface="Aileron Light"/>
              </a:rPr>
              <a:t> While the queue is not empty:</a:t>
            </a:r>
          </a:p>
          <a:p>
            <a:pPr algn="l" marL="1295403" indent="-431801" lvl="2">
              <a:lnSpc>
                <a:spcPts val="4200"/>
              </a:lnSpc>
              <a:buAutoNum type="alphaLcPeriod" startAt="1"/>
            </a:pPr>
            <a:r>
              <a:rPr lang="en-US" sz="3000">
                <a:solidFill>
                  <a:srgbClr val="000000"/>
                </a:solidFill>
                <a:latin typeface="Aileron Light"/>
                <a:ea typeface="Aileron Light"/>
                <a:cs typeface="Aileron Light"/>
                <a:sym typeface="Aileron Light"/>
              </a:rPr>
              <a:t> Remove the node with the lowest f(n).</a:t>
            </a:r>
          </a:p>
          <a:p>
            <a:pPr algn="l" marL="1295403" indent="-431801" lvl="2">
              <a:lnSpc>
                <a:spcPts val="4200"/>
              </a:lnSpc>
              <a:buAutoNum type="alphaLcPeriod" startAt="1"/>
            </a:pPr>
            <a:r>
              <a:rPr lang="en-US" sz="3000">
                <a:solidFill>
                  <a:srgbClr val="000000"/>
                </a:solidFill>
                <a:latin typeface="Aileron Light"/>
                <a:ea typeface="Aileron Light"/>
                <a:cs typeface="Aileron Light"/>
                <a:sym typeface="Aileron Light"/>
              </a:rPr>
              <a:t> If it is Besut, stop and reconstruct the path.</a:t>
            </a:r>
          </a:p>
          <a:p>
            <a:pPr algn="l" marL="1295403" indent="-431801" lvl="2">
              <a:lnSpc>
                <a:spcPts val="4200"/>
              </a:lnSpc>
              <a:buAutoNum type="alphaLcPeriod" startAt="1"/>
            </a:pPr>
            <a:r>
              <a:rPr lang="en-US" sz="3000">
                <a:solidFill>
                  <a:srgbClr val="000000"/>
                </a:solidFill>
                <a:latin typeface="Aileron Light"/>
                <a:ea typeface="Aileron Light"/>
                <a:cs typeface="Aileron Light"/>
                <a:sym typeface="Aileron Light"/>
              </a:rPr>
              <a:t> For each neighbor:</a:t>
            </a:r>
          </a:p>
          <a:p>
            <a:pPr algn="l" marL="1943105" indent="-485776" lvl="3">
              <a:lnSpc>
                <a:spcPts val="4200"/>
              </a:lnSpc>
              <a:buAutoNum type="romanLcPeriod" startAt="1"/>
            </a:pPr>
            <a:r>
              <a:rPr lang="en-US" sz="3000">
                <a:solidFill>
                  <a:srgbClr val="000000"/>
                </a:solidFill>
                <a:latin typeface="Aileron Light"/>
                <a:ea typeface="Aileron Light"/>
                <a:cs typeface="Aileron Light"/>
                <a:sym typeface="Aileron Light"/>
              </a:rPr>
              <a:t> Calculate tentative g(v) = g(u) + cost(u, v).</a:t>
            </a:r>
          </a:p>
          <a:p>
            <a:pPr algn="l" marL="1943105" indent="-485776" lvl="3">
              <a:lnSpc>
                <a:spcPts val="4200"/>
              </a:lnSpc>
              <a:buAutoNum type="romanLcPeriod" startAt="1"/>
            </a:pPr>
            <a:r>
              <a:rPr lang="en-US" sz="3000">
                <a:solidFill>
                  <a:srgbClr val="000000"/>
                </a:solidFill>
                <a:latin typeface="Aileron Light"/>
                <a:ea typeface="Aileron Light"/>
                <a:cs typeface="Aileron Light"/>
                <a:sym typeface="Aileron Light"/>
              </a:rPr>
              <a:t> If better, update g(v) and recalculate f(v) = g(v) + h(v).</a:t>
            </a:r>
          </a:p>
          <a:p>
            <a:pPr algn="l" marL="1943105" indent="-485776" lvl="3">
              <a:lnSpc>
                <a:spcPts val="4200"/>
              </a:lnSpc>
              <a:buAutoNum type="romanLcPeriod" startAt="1"/>
            </a:pPr>
            <a:r>
              <a:rPr lang="en-US" sz="3000">
                <a:solidFill>
                  <a:srgbClr val="000000"/>
                </a:solidFill>
                <a:latin typeface="Aileron Light"/>
                <a:ea typeface="Aileron Light"/>
                <a:cs typeface="Aileron Light"/>
                <a:sym typeface="Aileron Light"/>
              </a:rPr>
              <a:t> Insert or update the neighbor in the queue.</a:t>
            </a:r>
          </a:p>
          <a:p>
            <a:pPr algn="l" marL="647702" indent="-323851" lvl="1">
              <a:lnSpc>
                <a:spcPts val="4200"/>
              </a:lnSpc>
              <a:buAutoNum type="arabicPeriod" startAt="1"/>
            </a:pPr>
            <a:r>
              <a:rPr lang="en-US" sz="3000">
                <a:solidFill>
                  <a:srgbClr val="000000"/>
                </a:solidFill>
                <a:latin typeface="Aileron Light"/>
                <a:ea typeface="Aileron Light"/>
                <a:cs typeface="Aileron Light"/>
                <a:sym typeface="Aileron Light"/>
              </a:rPr>
              <a:t> Backtrack from Besut to UPM to obtain the optimal route considering real-time conditions.</a:t>
            </a:r>
          </a:p>
        </p:txBody>
      </p:sp>
      <p:sp>
        <p:nvSpPr>
          <p:cNvPr name="TextBox 8" id="8"/>
          <p:cNvSpPr txBox="true"/>
          <p:nvPr/>
        </p:nvSpPr>
        <p:spPr>
          <a:xfrm rot="0">
            <a:off x="1028700" y="981710"/>
            <a:ext cx="10758848" cy="1106805"/>
          </a:xfrm>
          <a:prstGeom prst="rect">
            <a:avLst/>
          </a:prstGeom>
        </p:spPr>
        <p:txBody>
          <a:bodyPr anchor="t" rtlCol="false" tIns="0" lIns="0" bIns="0" rIns="0">
            <a:spAutoFit/>
          </a:bodyPr>
          <a:lstStyle/>
          <a:p>
            <a:pPr algn="l">
              <a:lnSpc>
                <a:spcPts val="8009"/>
              </a:lnSpc>
            </a:pPr>
            <a:r>
              <a:rPr lang="en-US" sz="9000" spc="-432">
                <a:solidFill>
                  <a:srgbClr val="3C6AA9"/>
                </a:solidFill>
                <a:latin typeface="Aileron Light"/>
                <a:ea typeface="Aileron Light"/>
                <a:cs typeface="Aileron Light"/>
                <a:sym typeface="Aileron Light"/>
              </a:rPr>
              <a:t>A* Step by Step</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0"/>
            <a:ext cx="18936829" cy="10287000"/>
            <a:chOff x="0" y="0"/>
            <a:chExt cx="25249106" cy="13716000"/>
          </a:xfrm>
        </p:grpSpPr>
        <p:pic>
          <p:nvPicPr>
            <p:cNvPr name="Picture 3" id="3"/>
            <p:cNvPicPr>
              <a:picLocks noChangeAspect="true"/>
            </p:cNvPicPr>
            <p:nvPr/>
          </p:nvPicPr>
          <p:blipFill>
            <a:blip r:embed="rId2">
              <a:alphaModFix amt="31000"/>
            </a:blip>
            <a:srcRect l="0" t="9257" r="0" b="9257"/>
            <a:stretch>
              <a:fillRect/>
            </a:stretch>
          </p:blipFill>
          <p:spPr>
            <a:xfrm flipH="false" flipV="false">
              <a:off x="0" y="0"/>
              <a:ext cx="25249106" cy="13716000"/>
            </a:xfrm>
            <a:prstGeom prst="rect">
              <a:avLst/>
            </a:prstGeom>
          </p:spPr>
        </p:pic>
      </p:grpSp>
      <p:sp>
        <p:nvSpPr>
          <p:cNvPr name="TextBox 4" id="4"/>
          <p:cNvSpPr txBox="true"/>
          <p:nvPr/>
        </p:nvSpPr>
        <p:spPr>
          <a:xfrm rot="0">
            <a:off x="683601" y="835452"/>
            <a:ext cx="16920798" cy="1305712"/>
          </a:xfrm>
          <a:prstGeom prst="rect">
            <a:avLst/>
          </a:prstGeom>
        </p:spPr>
        <p:txBody>
          <a:bodyPr anchor="t" rtlCol="false" tIns="0" lIns="0" bIns="0" rIns="0">
            <a:spAutoFit/>
          </a:bodyPr>
          <a:lstStyle/>
          <a:p>
            <a:pPr algn="l">
              <a:lnSpc>
                <a:spcPts val="9491"/>
              </a:lnSpc>
            </a:pPr>
            <a:r>
              <a:rPr lang="en-US" sz="10665" spc="-511" b="true">
                <a:solidFill>
                  <a:srgbClr val="3C6AA9"/>
                </a:solidFill>
                <a:latin typeface="Aileron Bold"/>
                <a:ea typeface="Aileron Bold"/>
                <a:cs typeface="Aileron Bold"/>
                <a:sym typeface="Aileron Bold"/>
              </a:rPr>
              <a:t>Correctness of Algorithm</a:t>
            </a:r>
          </a:p>
        </p:txBody>
      </p:sp>
      <p:sp>
        <p:nvSpPr>
          <p:cNvPr name="TextBox 5" id="5"/>
          <p:cNvSpPr txBox="true"/>
          <p:nvPr/>
        </p:nvSpPr>
        <p:spPr>
          <a:xfrm rot="0">
            <a:off x="1028700" y="2112589"/>
            <a:ext cx="6796897" cy="544703"/>
          </a:xfrm>
          <a:prstGeom prst="rect">
            <a:avLst/>
          </a:prstGeom>
        </p:spPr>
        <p:txBody>
          <a:bodyPr anchor="t" rtlCol="false" tIns="0" lIns="0" bIns="0" rIns="0">
            <a:spAutoFit/>
          </a:bodyPr>
          <a:lstStyle/>
          <a:p>
            <a:pPr algn="l">
              <a:lnSpc>
                <a:spcPts val="4215"/>
              </a:lnSpc>
            </a:pPr>
            <a:r>
              <a:rPr lang="en-US" sz="3399">
                <a:solidFill>
                  <a:srgbClr val="3C6AA9"/>
                </a:solidFill>
                <a:latin typeface="Aileron"/>
                <a:ea typeface="Aileron"/>
                <a:cs typeface="Aileron"/>
                <a:sym typeface="Aileron"/>
              </a:rPr>
              <a:t>Why A* algorithm is chosen</a:t>
            </a:r>
          </a:p>
        </p:txBody>
      </p:sp>
      <p:grpSp>
        <p:nvGrpSpPr>
          <p:cNvPr name="Group 6" id="6"/>
          <p:cNvGrpSpPr/>
          <p:nvPr/>
        </p:nvGrpSpPr>
        <p:grpSpPr>
          <a:xfrm rot="0">
            <a:off x="0" y="327476"/>
            <a:ext cx="358906" cy="2623314"/>
            <a:chOff x="0" y="0"/>
            <a:chExt cx="94527" cy="690914"/>
          </a:xfrm>
        </p:grpSpPr>
        <p:sp>
          <p:nvSpPr>
            <p:cNvPr name="Freeform 7" id="7"/>
            <p:cNvSpPr/>
            <p:nvPr/>
          </p:nvSpPr>
          <p:spPr>
            <a:xfrm flipH="false" flipV="false" rot="0">
              <a:off x="0" y="0"/>
              <a:ext cx="94527" cy="690914"/>
            </a:xfrm>
            <a:custGeom>
              <a:avLst/>
              <a:gdLst/>
              <a:ahLst/>
              <a:cxnLst/>
              <a:rect r="r" b="b" t="t" l="l"/>
              <a:pathLst>
                <a:path h="690914" w="94527">
                  <a:moveTo>
                    <a:pt x="0" y="0"/>
                  </a:moveTo>
                  <a:lnTo>
                    <a:pt x="94527" y="0"/>
                  </a:lnTo>
                  <a:lnTo>
                    <a:pt x="94527" y="690914"/>
                  </a:lnTo>
                  <a:lnTo>
                    <a:pt x="0" y="690914"/>
                  </a:lnTo>
                  <a:close/>
                </a:path>
              </a:pathLst>
            </a:custGeom>
            <a:solidFill>
              <a:srgbClr val="3C6AA9"/>
            </a:solidFill>
          </p:spPr>
        </p:sp>
        <p:sp>
          <p:nvSpPr>
            <p:cNvPr name="TextBox 8" id="8"/>
            <p:cNvSpPr txBox="true"/>
            <p:nvPr/>
          </p:nvSpPr>
          <p:spPr>
            <a:xfrm>
              <a:off x="0" y="-47625"/>
              <a:ext cx="94527" cy="738539"/>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1514475" y="3237766"/>
            <a:ext cx="6434463" cy="2225421"/>
            <a:chOff x="0" y="0"/>
            <a:chExt cx="8579285" cy="2967228"/>
          </a:xfrm>
        </p:grpSpPr>
        <p:sp>
          <p:nvSpPr>
            <p:cNvPr name="TextBox 10" id="10"/>
            <p:cNvSpPr txBox="true"/>
            <p:nvPr/>
          </p:nvSpPr>
          <p:spPr>
            <a:xfrm rot="0">
              <a:off x="0" y="38100"/>
              <a:ext cx="7929954" cy="1217168"/>
            </a:xfrm>
            <a:prstGeom prst="rect">
              <a:avLst/>
            </a:prstGeom>
          </p:spPr>
          <p:txBody>
            <a:bodyPr anchor="t" rtlCol="false" tIns="0" lIns="0" bIns="0" rIns="0">
              <a:spAutoFit/>
            </a:bodyPr>
            <a:lstStyle/>
            <a:p>
              <a:pPr algn="l">
                <a:lnSpc>
                  <a:spcPts val="3597"/>
                </a:lnSpc>
              </a:pPr>
              <a:r>
                <a:rPr lang="en-US" sz="3300" b="true">
                  <a:solidFill>
                    <a:srgbClr val="000000"/>
                  </a:solidFill>
                  <a:latin typeface="Aileron Bold"/>
                  <a:ea typeface="Aileron Bold"/>
                  <a:cs typeface="Aileron Bold"/>
                  <a:sym typeface="Aileron Bold"/>
                </a:rPr>
                <a:t>Single Source to Single Destination Efficiency</a:t>
              </a:r>
            </a:p>
          </p:txBody>
        </p:sp>
        <p:sp>
          <p:nvSpPr>
            <p:cNvPr name="TextBox 11" id="11"/>
            <p:cNvSpPr txBox="true"/>
            <p:nvPr/>
          </p:nvSpPr>
          <p:spPr>
            <a:xfrm rot="0">
              <a:off x="0" y="1391793"/>
              <a:ext cx="8579285" cy="1575435"/>
            </a:xfrm>
            <a:prstGeom prst="rect">
              <a:avLst/>
            </a:prstGeom>
          </p:spPr>
          <p:txBody>
            <a:bodyPr anchor="t" rtlCol="false" tIns="0" lIns="0" bIns="0" rIns="0">
              <a:spAutoFit/>
            </a:bodyPr>
            <a:lstStyle/>
            <a:p>
              <a:pPr algn="l">
                <a:lnSpc>
                  <a:spcPts val="3105"/>
                </a:lnSpc>
              </a:pPr>
              <a:r>
                <a:rPr lang="en-US" sz="2700">
                  <a:solidFill>
                    <a:srgbClr val="000000"/>
                  </a:solidFill>
                  <a:latin typeface="Aileron"/>
                  <a:ea typeface="Aileron"/>
                  <a:cs typeface="Aileron"/>
                  <a:sym typeface="Aileron"/>
                </a:rPr>
                <a:t>A* is designed for finding the most cost-effective path from one start node (UPM) to one target node (Besut)</a:t>
              </a:r>
            </a:p>
          </p:txBody>
        </p:sp>
      </p:grpSp>
      <p:grpSp>
        <p:nvGrpSpPr>
          <p:cNvPr name="Group 12" id="12"/>
          <p:cNvGrpSpPr/>
          <p:nvPr/>
        </p:nvGrpSpPr>
        <p:grpSpPr>
          <a:xfrm rot="0">
            <a:off x="1514475" y="6044212"/>
            <a:ext cx="6796897" cy="2147818"/>
            <a:chOff x="0" y="0"/>
            <a:chExt cx="9062530" cy="2863757"/>
          </a:xfrm>
        </p:grpSpPr>
        <p:sp>
          <p:nvSpPr>
            <p:cNvPr name="TextBox 13" id="13"/>
            <p:cNvSpPr txBox="true"/>
            <p:nvPr/>
          </p:nvSpPr>
          <p:spPr>
            <a:xfrm rot="0">
              <a:off x="0" y="38100"/>
              <a:ext cx="9062530" cy="620268"/>
            </a:xfrm>
            <a:prstGeom prst="rect">
              <a:avLst/>
            </a:prstGeom>
          </p:spPr>
          <p:txBody>
            <a:bodyPr anchor="t" rtlCol="false" tIns="0" lIns="0" bIns="0" rIns="0">
              <a:spAutoFit/>
            </a:bodyPr>
            <a:lstStyle/>
            <a:p>
              <a:pPr algn="l">
                <a:lnSpc>
                  <a:spcPts val="3597"/>
                </a:lnSpc>
              </a:pPr>
              <a:r>
                <a:rPr lang="en-US" sz="3300" b="true">
                  <a:solidFill>
                    <a:srgbClr val="000000"/>
                  </a:solidFill>
                  <a:latin typeface="Aileron Bold"/>
                  <a:ea typeface="Aileron Bold"/>
                  <a:cs typeface="Aileron Bold"/>
                  <a:sym typeface="Aileron Bold"/>
                </a:rPr>
                <a:t>Scalable for Real-Time Application</a:t>
              </a:r>
            </a:p>
          </p:txBody>
        </p:sp>
        <p:sp>
          <p:nvSpPr>
            <p:cNvPr name="TextBox 14" id="14"/>
            <p:cNvSpPr txBox="true"/>
            <p:nvPr/>
          </p:nvSpPr>
          <p:spPr>
            <a:xfrm rot="0">
              <a:off x="0" y="767622"/>
              <a:ext cx="8579285" cy="2096135"/>
            </a:xfrm>
            <a:prstGeom prst="rect">
              <a:avLst/>
            </a:prstGeom>
          </p:spPr>
          <p:txBody>
            <a:bodyPr anchor="t" rtlCol="false" tIns="0" lIns="0" bIns="0" rIns="0">
              <a:spAutoFit/>
            </a:bodyPr>
            <a:lstStyle/>
            <a:p>
              <a:pPr algn="l">
                <a:lnSpc>
                  <a:spcPts val="3104"/>
                </a:lnSpc>
              </a:pPr>
              <a:r>
                <a:rPr lang="en-US" sz="2700">
                  <a:solidFill>
                    <a:srgbClr val="000000"/>
                  </a:solidFill>
                  <a:latin typeface="Aileron"/>
                  <a:ea typeface="Aileron"/>
                  <a:cs typeface="Aileron"/>
                  <a:sym typeface="Aileron"/>
                </a:rPr>
                <a:t>A* is efficient enough to support live rerouting when traffic conditions change mid-journey (e.g., from Kajang to Bentong or Kuala Terengganu to Besut).</a:t>
              </a:r>
            </a:p>
          </p:txBody>
        </p:sp>
      </p:grpSp>
      <p:grpSp>
        <p:nvGrpSpPr>
          <p:cNvPr name="Group 15" id="15"/>
          <p:cNvGrpSpPr/>
          <p:nvPr/>
        </p:nvGrpSpPr>
        <p:grpSpPr>
          <a:xfrm rot="0">
            <a:off x="9858885" y="3021175"/>
            <a:ext cx="6647347" cy="2181630"/>
            <a:chOff x="0" y="0"/>
            <a:chExt cx="8863129" cy="2908840"/>
          </a:xfrm>
        </p:grpSpPr>
        <p:sp>
          <p:nvSpPr>
            <p:cNvPr name="TextBox 16" id="16"/>
            <p:cNvSpPr txBox="true"/>
            <p:nvPr/>
          </p:nvSpPr>
          <p:spPr>
            <a:xfrm rot="0">
              <a:off x="0" y="19050"/>
              <a:ext cx="8863129" cy="643890"/>
            </a:xfrm>
            <a:prstGeom prst="rect">
              <a:avLst/>
            </a:prstGeom>
          </p:spPr>
          <p:txBody>
            <a:bodyPr anchor="t" rtlCol="false" tIns="0" lIns="0" bIns="0" rIns="0">
              <a:spAutoFit/>
            </a:bodyPr>
            <a:lstStyle/>
            <a:p>
              <a:pPr algn="l">
                <a:lnSpc>
                  <a:spcPts val="3794"/>
                </a:lnSpc>
              </a:pPr>
              <a:r>
                <a:rPr lang="en-US" sz="3300" b="true">
                  <a:solidFill>
                    <a:srgbClr val="000000"/>
                  </a:solidFill>
                  <a:latin typeface="Aileron Bold"/>
                  <a:ea typeface="Aileron Bold"/>
                  <a:cs typeface="Aileron Bold"/>
                  <a:sym typeface="Aileron Bold"/>
                </a:rPr>
                <a:t>Use of Heuristics for Speed</a:t>
              </a:r>
            </a:p>
          </p:txBody>
        </p:sp>
        <p:sp>
          <p:nvSpPr>
            <p:cNvPr name="TextBox 17" id="17"/>
            <p:cNvSpPr txBox="true"/>
            <p:nvPr/>
          </p:nvSpPr>
          <p:spPr>
            <a:xfrm rot="0">
              <a:off x="0" y="812705"/>
              <a:ext cx="8579285" cy="2096135"/>
            </a:xfrm>
            <a:prstGeom prst="rect">
              <a:avLst/>
            </a:prstGeom>
          </p:spPr>
          <p:txBody>
            <a:bodyPr anchor="t" rtlCol="false" tIns="0" lIns="0" bIns="0" rIns="0">
              <a:spAutoFit/>
            </a:bodyPr>
            <a:lstStyle/>
            <a:p>
              <a:pPr algn="l">
                <a:lnSpc>
                  <a:spcPts val="3105"/>
                </a:lnSpc>
              </a:pPr>
              <a:r>
                <a:rPr lang="en-US" sz="2700">
                  <a:solidFill>
                    <a:srgbClr val="000000"/>
                  </a:solidFill>
                  <a:latin typeface="Aileron"/>
                  <a:ea typeface="Aileron"/>
                  <a:cs typeface="Aileron"/>
                  <a:sym typeface="Aileron"/>
                </a:rPr>
                <a:t>A* uses a heuristic function h(n) (e.g., straight-line distance or estimated remaining travel time) to guide the search toward the destination more directly.</a:t>
              </a:r>
            </a:p>
          </p:txBody>
        </p:sp>
      </p:grpSp>
      <p:grpSp>
        <p:nvGrpSpPr>
          <p:cNvPr name="Group 18" id="18"/>
          <p:cNvGrpSpPr/>
          <p:nvPr/>
        </p:nvGrpSpPr>
        <p:grpSpPr>
          <a:xfrm rot="0">
            <a:off x="9709335" y="5815060"/>
            <a:ext cx="6796897" cy="2986018"/>
            <a:chOff x="0" y="0"/>
            <a:chExt cx="9062530" cy="3981357"/>
          </a:xfrm>
        </p:grpSpPr>
        <p:sp>
          <p:nvSpPr>
            <p:cNvPr name="TextBox 19" id="19"/>
            <p:cNvSpPr txBox="true"/>
            <p:nvPr/>
          </p:nvSpPr>
          <p:spPr>
            <a:xfrm rot="0">
              <a:off x="0" y="38100"/>
              <a:ext cx="9062530" cy="1217168"/>
            </a:xfrm>
            <a:prstGeom prst="rect">
              <a:avLst/>
            </a:prstGeom>
          </p:spPr>
          <p:txBody>
            <a:bodyPr anchor="t" rtlCol="false" tIns="0" lIns="0" bIns="0" rIns="0">
              <a:spAutoFit/>
            </a:bodyPr>
            <a:lstStyle/>
            <a:p>
              <a:pPr algn="l">
                <a:lnSpc>
                  <a:spcPts val="3597"/>
                </a:lnSpc>
              </a:pPr>
              <a:r>
                <a:rPr lang="en-US" sz="3300" b="true">
                  <a:solidFill>
                    <a:srgbClr val="000000"/>
                  </a:solidFill>
                  <a:latin typeface="Aileron Bold"/>
                  <a:ea typeface="Aileron Bold"/>
                  <a:cs typeface="Aileron Bold"/>
                  <a:sym typeface="Aileron Bold"/>
                </a:rPr>
                <a:t>Reduced Computational Overhead</a:t>
              </a:r>
            </a:p>
          </p:txBody>
        </p:sp>
        <p:sp>
          <p:nvSpPr>
            <p:cNvPr name="TextBox 20" id="20"/>
            <p:cNvSpPr txBox="true"/>
            <p:nvPr/>
          </p:nvSpPr>
          <p:spPr>
            <a:xfrm rot="0">
              <a:off x="0" y="1364522"/>
              <a:ext cx="8579285" cy="2616835"/>
            </a:xfrm>
            <a:prstGeom prst="rect">
              <a:avLst/>
            </a:prstGeom>
          </p:spPr>
          <p:txBody>
            <a:bodyPr anchor="t" rtlCol="false" tIns="0" lIns="0" bIns="0" rIns="0">
              <a:spAutoFit/>
            </a:bodyPr>
            <a:lstStyle/>
            <a:p>
              <a:pPr algn="l">
                <a:lnSpc>
                  <a:spcPts val="3104"/>
                </a:lnSpc>
              </a:pPr>
              <a:r>
                <a:rPr lang="en-US" sz="2700">
                  <a:solidFill>
                    <a:srgbClr val="000000"/>
                  </a:solidFill>
                  <a:latin typeface="Aileron"/>
                  <a:ea typeface="Aileron"/>
                  <a:cs typeface="Aileron"/>
                  <a:sym typeface="Aileron"/>
                </a:rPr>
                <a:t>Because A* prioritizes nodes closer to the goal, it reduces search space and executes faster than Dijkstra in well-structured, large graphs like highway networks.</a:t>
              </a:r>
            </a:p>
          </p:txBody>
        </p:sp>
      </p:gr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0"/>
            <a:ext cx="18936829" cy="10287000"/>
            <a:chOff x="0" y="0"/>
            <a:chExt cx="25249106" cy="13716000"/>
          </a:xfrm>
        </p:grpSpPr>
        <p:pic>
          <p:nvPicPr>
            <p:cNvPr name="Picture 3" id="3"/>
            <p:cNvPicPr>
              <a:picLocks noChangeAspect="true"/>
            </p:cNvPicPr>
            <p:nvPr/>
          </p:nvPicPr>
          <p:blipFill>
            <a:blip r:embed="rId2">
              <a:alphaModFix amt="31000"/>
            </a:blip>
            <a:srcRect l="0" t="9257" r="0" b="9257"/>
            <a:stretch>
              <a:fillRect/>
            </a:stretch>
          </p:blipFill>
          <p:spPr>
            <a:xfrm flipH="false" flipV="false">
              <a:off x="0" y="0"/>
              <a:ext cx="25249106" cy="13716000"/>
            </a:xfrm>
            <a:prstGeom prst="rect">
              <a:avLst/>
            </a:prstGeom>
          </p:spPr>
        </p:pic>
      </p:grpSp>
      <p:grpSp>
        <p:nvGrpSpPr>
          <p:cNvPr name="Group 4" id="4"/>
          <p:cNvGrpSpPr/>
          <p:nvPr/>
        </p:nvGrpSpPr>
        <p:grpSpPr>
          <a:xfrm rot="0">
            <a:off x="1532463" y="3759793"/>
            <a:ext cx="6776308" cy="1383707"/>
            <a:chOff x="0" y="0"/>
            <a:chExt cx="9035077" cy="1844943"/>
          </a:xfrm>
        </p:grpSpPr>
        <p:sp>
          <p:nvSpPr>
            <p:cNvPr name="TextBox 5" id="5"/>
            <p:cNvSpPr txBox="true"/>
            <p:nvPr/>
          </p:nvSpPr>
          <p:spPr>
            <a:xfrm rot="0">
              <a:off x="0" y="19050"/>
              <a:ext cx="9035077" cy="643890"/>
            </a:xfrm>
            <a:prstGeom prst="rect">
              <a:avLst/>
            </a:prstGeom>
          </p:spPr>
          <p:txBody>
            <a:bodyPr anchor="t" rtlCol="false" tIns="0" lIns="0" bIns="0" rIns="0">
              <a:spAutoFit/>
            </a:bodyPr>
            <a:lstStyle/>
            <a:p>
              <a:pPr algn="l">
                <a:lnSpc>
                  <a:spcPts val="3794"/>
                </a:lnSpc>
              </a:pPr>
              <a:r>
                <a:rPr lang="en-US" sz="3300" b="true">
                  <a:solidFill>
                    <a:srgbClr val="000000"/>
                  </a:solidFill>
                  <a:latin typeface="Aileron Bold"/>
                  <a:ea typeface="Aileron Bold"/>
                  <a:cs typeface="Aileron Bold"/>
                  <a:sym typeface="Aileron Bold"/>
                </a:rPr>
                <a:t>Slower Performance</a:t>
              </a:r>
            </a:p>
          </p:txBody>
        </p:sp>
        <p:sp>
          <p:nvSpPr>
            <p:cNvPr name="TextBox 6" id="6"/>
            <p:cNvSpPr txBox="true"/>
            <p:nvPr/>
          </p:nvSpPr>
          <p:spPr>
            <a:xfrm rot="0">
              <a:off x="0" y="790208"/>
              <a:ext cx="8579285" cy="1054735"/>
            </a:xfrm>
            <a:prstGeom prst="rect">
              <a:avLst/>
            </a:prstGeom>
          </p:spPr>
          <p:txBody>
            <a:bodyPr anchor="t" rtlCol="false" tIns="0" lIns="0" bIns="0" rIns="0">
              <a:spAutoFit/>
            </a:bodyPr>
            <a:lstStyle/>
            <a:p>
              <a:pPr algn="l">
                <a:lnSpc>
                  <a:spcPts val="3105"/>
                </a:lnSpc>
              </a:pPr>
              <a:r>
                <a:rPr lang="en-US" sz="2700">
                  <a:solidFill>
                    <a:srgbClr val="000000"/>
                  </a:solidFill>
                  <a:latin typeface="Aileron"/>
                  <a:ea typeface="Aileron"/>
                  <a:cs typeface="Aileron"/>
                  <a:sym typeface="Aileron"/>
                </a:rPr>
                <a:t>Dijkstra explores all possible paths before finding the best one</a:t>
              </a:r>
            </a:p>
          </p:txBody>
        </p:sp>
      </p:grpSp>
      <p:grpSp>
        <p:nvGrpSpPr>
          <p:cNvPr name="Group 7" id="7"/>
          <p:cNvGrpSpPr/>
          <p:nvPr/>
        </p:nvGrpSpPr>
        <p:grpSpPr>
          <a:xfrm rot="0">
            <a:off x="1532463" y="5881113"/>
            <a:ext cx="6434463" cy="2553970"/>
            <a:chOff x="0" y="0"/>
            <a:chExt cx="8579285" cy="3405293"/>
          </a:xfrm>
        </p:grpSpPr>
        <p:sp>
          <p:nvSpPr>
            <p:cNvPr name="TextBox 8" id="8"/>
            <p:cNvSpPr txBox="true"/>
            <p:nvPr/>
          </p:nvSpPr>
          <p:spPr>
            <a:xfrm rot="0">
              <a:off x="0" y="19050"/>
              <a:ext cx="8579285" cy="643890"/>
            </a:xfrm>
            <a:prstGeom prst="rect">
              <a:avLst/>
            </a:prstGeom>
          </p:spPr>
          <p:txBody>
            <a:bodyPr anchor="t" rtlCol="false" tIns="0" lIns="0" bIns="0" rIns="0">
              <a:spAutoFit/>
            </a:bodyPr>
            <a:lstStyle/>
            <a:p>
              <a:pPr algn="l">
                <a:lnSpc>
                  <a:spcPts val="3794"/>
                </a:lnSpc>
              </a:pPr>
              <a:r>
                <a:rPr lang="en-US" sz="3300" b="true">
                  <a:solidFill>
                    <a:srgbClr val="000000"/>
                  </a:solidFill>
                  <a:latin typeface="Aileron Bold"/>
                  <a:ea typeface="Aileron Bold"/>
                  <a:cs typeface="Aileron Bold"/>
                  <a:sym typeface="Aileron Bold"/>
                </a:rPr>
                <a:t>Unnecessary Exploration</a:t>
              </a:r>
            </a:p>
          </p:txBody>
        </p:sp>
        <p:sp>
          <p:nvSpPr>
            <p:cNvPr name="TextBox 9" id="9"/>
            <p:cNvSpPr txBox="true"/>
            <p:nvPr/>
          </p:nvSpPr>
          <p:spPr>
            <a:xfrm rot="0">
              <a:off x="0" y="788458"/>
              <a:ext cx="8579285" cy="2616835"/>
            </a:xfrm>
            <a:prstGeom prst="rect">
              <a:avLst/>
            </a:prstGeom>
          </p:spPr>
          <p:txBody>
            <a:bodyPr anchor="t" rtlCol="false" tIns="0" lIns="0" bIns="0" rIns="0">
              <a:spAutoFit/>
            </a:bodyPr>
            <a:lstStyle/>
            <a:p>
              <a:pPr algn="l">
                <a:lnSpc>
                  <a:spcPts val="3105"/>
                </a:lnSpc>
              </a:pPr>
              <a:r>
                <a:rPr lang="en-US" sz="2700">
                  <a:solidFill>
                    <a:srgbClr val="000000"/>
                  </a:solidFill>
                  <a:latin typeface="Aileron"/>
                  <a:ea typeface="Aileron"/>
                  <a:cs typeface="Aileron"/>
                  <a:sym typeface="Aileron"/>
                </a:rPr>
                <a:t>Dijkstra calculates the shortest path to all reachable nodes, not just to Besut. This adds unnecessary computation, especially when only one path is needed (UPM to Besut).</a:t>
              </a:r>
            </a:p>
          </p:txBody>
        </p:sp>
      </p:grpSp>
      <p:sp>
        <p:nvSpPr>
          <p:cNvPr name="TextBox 10" id="10"/>
          <p:cNvSpPr txBox="true"/>
          <p:nvPr/>
        </p:nvSpPr>
        <p:spPr>
          <a:xfrm rot="0">
            <a:off x="683601" y="835452"/>
            <a:ext cx="16920798" cy="1305712"/>
          </a:xfrm>
          <a:prstGeom prst="rect">
            <a:avLst/>
          </a:prstGeom>
        </p:spPr>
        <p:txBody>
          <a:bodyPr anchor="t" rtlCol="false" tIns="0" lIns="0" bIns="0" rIns="0">
            <a:spAutoFit/>
          </a:bodyPr>
          <a:lstStyle/>
          <a:p>
            <a:pPr algn="l">
              <a:lnSpc>
                <a:spcPts val="9491"/>
              </a:lnSpc>
            </a:pPr>
            <a:r>
              <a:rPr lang="en-US" sz="10665" spc="-511" b="true">
                <a:solidFill>
                  <a:srgbClr val="3C6AA9"/>
                </a:solidFill>
                <a:latin typeface="Aileron Bold"/>
                <a:ea typeface="Aileron Bold"/>
                <a:cs typeface="Aileron Bold"/>
                <a:sym typeface="Aileron Bold"/>
              </a:rPr>
              <a:t>Correctness of Algorithm</a:t>
            </a:r>
          </a:p>
        </p:txBody>
      </p:sp>
      <p:sp>
        <p:nvSpPr>
          <p:cNvPr name="TextBox 11" id="11"/>
          <p:cNvSpPr txBox="true"/>
          <p:nvPr/>
        </p:nvSpPr>
        <p:spPr>
          <a:xfrm rot="0">
            <a:off x="1028700" y="2112589"/>
            <a:ext cx="6796897" cy="544703"/>
          </a:xfrm>
          <a:prstGeom prst="rect">
            <a:avLst/>
          </a:prstGeom>
        </p:spPr>
        <p:txBody>
          <a:bodyPr anchor="t" rtlCol="false" tIns="0" lIns="0" bIns="0" rIns="0">
            <a:spAutoFit/>
          </a:bodyPr>
          <a:lstStyle/>
          <a:p>
            <a:pPr algn="l">
              <a:lnSpc>
                <a:spcPts val="4215"/>
              </a:lnSpc>
            </a:pPr>
            <a:r>
              <a:rPr lang="en-US" sz="3399">
                <a:solidFill>
                  <a:srgbClr val="3C6AA9"/>
                </a:solidFill>
                <a:latin typeface="Aileron"/>
                <a:ea typeface="Aileron"/>
                <a:cs typeface="Aileron"/>
                <a:sym typeface="Aileron"/>
              </a:rPr>
              <a:t>Limitations of Dijkstra's algorithm</a:t>
            </a:r>
          </a:p>
        </p:txBody>
      </p:sp>
      <p:grpSp>
        <p:nvGrpSpPr>
          <p:cNvPr name="Group 12" id="12"/>
          <p:cNvGrpSpPr/>
          <p:nvPr/>
        </p:nvGrpSpPr>
        <p:grpSpPr>
          <a:xfrm rot="0">
            <a:off x="0" y="327476"/>
            <a:ext cx="358906" cy="2623314"/>
            <a:chOff x="0" y="0"/>
            <a:chExt cx="94527" cy="690914"/>
          </a:xfrm>
        </p:grpSpPr>
        <p:sp>
          <p:nvSpPr>
            <p:cNvPr name="Freeform 13" id="13"/>
            <p:cNvSpPr/>
            <p:nvPr/>
          </p:nvSpPr>
          <p:spPr>
            <a:xfrm flipH="false" flipV="false" rot="0">
              <a:off x="0" y="0"/>
              <a:ext cx="94527" cy="690914"/>
            </a:xfrm>
            <a:custGeom>
              <a:avLst/>
              <a:gdLst/>
              <a:ahLst/>
              <a:cxnLst/>
              <a:rect r="r" b="b" t="t" l="l"/>
              <a:pathLst>
                <a:path h="690914" w="94527">
                  <a:moveTo>
                    <a:pt x="0" y="0"/>
                  </a:moveTo>
                  <a:lnTo>
                    <a:pt x="94527" y="0"/>
                  </a:lnTo>
                  <a:lnTo>
                    <a:pt x="94527" y="690914"/>
                  </a:lnTo>
                  <a:lnTo>
                    <a:pt x="0" y="690914"/>
                  </a:lnTo>
                  <a:close/>
                </a:path>
              </a:pathLst>
            </a:custGeom>
            <a:solidFill>
              <a:srgbClr val="3C6AA9"/>
            </a:solidFill>
          </p:spPr>
        </p:sp>
        <p:sp>
          <p:nvSpPr>
            <p:cNvPr name="TextBox 14" id="14"/>
            <p:cNvSpPr txBox="true"/>
            <p:nvPr/>
          </p:nvSpPr>
          <p:spPr>
            <a:xfrm>
              <a:off x="0" y="-47625"/>
              <a:ext cx="94527" cy="738539"/>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10259948" y="3759793"/>
            <a:ext cx="6434463" cy="1765660"/>
            <a:chOff x="0" y="0"/>
            <a:chExt cx="8579285" cy="2354213"/>
          </a:xfrm>
        </p:grpSpPr>
        <p:sp>
          <p:nvSpPr>
            <p:cNvPr name="TextBox 16" id="16"/>
            <p:cNvSpPr txBox="true"/>
            <p:nvPr/>
          </p:nvSpPr>
          <p:spPr>
            <a:xfrm rot="0">
              <a:off x="0" y="95250"/>
              <a:ext cx="7191269" cy="567690"/>
            </a:xfrm>
            <a:prstGeom prst="rect">
              <a:avLst/>
            </a:prstGeom>
          </p:spPr>
          <p:txBody>
            <a:bodyPr anchor="t" rtlCol="false" tIns="0" lIns="0" bIns="0" rIns="0">
              <a:spAutoFit/>
            </a:bodyPr>
            <a:lstStyle/>
            <a:p>
              <a:pPr algn="l">
                <a:lnSpc>
                  <a:spcPts val="2970"/>
                </a:lnSpc>
              </a:pPr>
              <a:r>
                <a:rPr lang="en-US" sz="3300" b="true">
                  <a:solidFill>
                    <a:srgbClr val="000000"/>
                  </a:solidFill>
                  <a:latin typeface="Aileron Bold"/>
                  <a:ea typeface="Aileron Bold"/>
                  <a:cs typeface="Aileron Bold"/>
                  <a:sym typeface="Aileron Bold"/>
                </a:rPr>
                <a:t>No Heuristic Guidance</a:t>
              </a:r>
            </a:p>
          </p:txBody>
        </p:sp>
        <p:sp>
          <p:nvSpPr>
            <p:cNvPr name="TextBox 17" id="17"/>
            <p:cNvSpPr txBox="true"/>
            <p:nvPr/>
          </p:nvSpPr>
          <p:spPr>
            <a:xfrm rot="0">
              <a:off x="0" y="778778"/>
              <a:ext cx="8579285" cy="1575435"/>
            </a:xfrm>
            <a:prstGeom prst="rect">
              <a:avLst/>
            </a:prstGeom>
          </p:spPr>
          <p:txBody>
            <a:bodyPr anchor="t" rtlCol="false" tIns="0" lIns="0" bIns="0" rIns="0">
              <a:spAutoFit/>
            </a:bodyPr>
            <a:lstStyle/>
            <a:p>
              <a:pPr algn="l">
                <a:lnSpc>
                  <a:spcPts val="3105"/>
                </a:lnSpc>
              </a:pPr>
              <a:r>
                <a:rPr lang="en-US" sz="2700">
                  <a:solidFill>
                    <a:srgbClr val="000000"/>
                  </a:solidFill>
                  <a:latin typeface="Aileron"/>
                  <a:ea typeface="Aileron"/>
                  <a:cs typeface="Aileron"/>
                  <a:sym typeface="Aileron"/>
                </a:rPr>
                <a:t>Dijkstra treats all unexplored nodes equally leads to unnecessary computations.</a:t>
              </a:r>
            </a:p>
          </p:txBody>
        </p:sp>
      </p:grpSp>
      <p:grpSp>
        <p:nvGrpSpPr>
          <p:cNvPr name="Group 18" id="18"/>
          <p:cNvGrpSpPr/>
          <p:nvPr/>
        </p:nvGrpSpPr>
        <p:grpSpPr>
          <a:xfrm rot="0">
            <a:off x="10259948" y="5907424"/>
            <a:ext cx="6434463" cy="2527660"/>
            <a:chOff x="0" y="0"/>
            <a:chExt cx="8579285" cy="3370213"/>
          </a:xfrm>
        </p:grpSpPr>
        <p:sp>
          <p:nvSpPr>
            <p:cNvPr name="TextBox 19" id="19"/>
            <p:cNvSpPr txBox="true"/>
            <p:nvPr/>
          </p:nvSpPr>
          <p:spPr>
            <a:xfrm rot="0">
              <a:off x="0" y="95250"/>
              <a:ext cx="7191269" cy="1062990"/>
            </a:xfrm>
            <a:prstGeom prst="rect">
              <a:avLst/>
            </a:prstGeom>
          </p:spPr>
          <p:txBody>
            <a:bodyPr anchor="t" rtlCol="false" tIns="0" lIns="0" bIns="0" rIns="0">
              <a:spAutoFit/>
            </a:bodyPr>
            <a:lstStyle/>
            <a:p>
              <a:pPr algn="l">
                <a:lnSpc>
                  <a:spcPts val="2970"/>
                </a:lnSpc>
              </a:pPr>
              <a:r>
                <a:rPr lang="en-US" sz="3300" b="true">
                  <a:solidFill>
                    <a:srgbClr val="000000"/>
                  </a:solidFill>
                  <a:latin typeface="Aileron Bold"/>
                  <a:ea typeface="Aileron Bold"/>
                  <a:cs typeface="Aileron Bold"/>
                  <a:sym typeface="Aileron Bold"/>
                </a:rPr>
                <a:t>Less Suitable for Real-Time Systems</a:t>
              </a:r>
            </a:p>
          </p:txBody>
        </p:sp>
        <p:sp>
          <p:nvSpPr>
            <p:cNvPr name="TextBox 20" id="20"/>
            <p:cNvSpPr txBox="true"/>
            <p:nvPr/>
          </p:nvSpPr>
          <p:spPr>
            <a:xfrm rot="0">
              <a:off x="0" y="1274078"/>
              <a:ext cx="8579285" cy="2096135"/>
            </a:xfrm>
            <a:prstGeom prst="rect">
              <a:avLst/>
            </a:prstGeom>
          </p:spPr>
          <p:txBody>
            <a:bodyPr anchor="t" rtlCol="false" tIns="0" lIns="0" bIns="0" rIns="0">
              <a:spAutoFit/>
            </a:bodyPr>
            <a:lstStyle/>
            <a:p>
              <a:pPr algn="l">
                <a:lnSpc>
                  <a:spcPts val="3105"/>
                </a:lnSpc>
              </a:pPr>
              <a:r>
                <a:rPr lang="en-US" sz="2700">
                  <a:solidFill>
                    <a:srgbClr val="000000"/>
                  </a:solidFill>
                  <a:latin typeface="Aileron"/>
                  <a:ea typeface="Aileron"/>
                  <a:cs typeface="Aileron"/>
                  <a:sym typeface="Aileron"/>
                </a:rPr>
                <a:t>Dijkstra’s broader search makes it less responsive than A* when rapid recalculation is needed (e.g., roadblock near Jeli)</a:t>
              </a:r>
            </a:p>
          </p:txBody>
        </p:sp>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327476"/>
            <a:ext cx="358906" cy="2623314"/>
            <a:chOff x="0" y="0"/>
            <a:chExt cx="94527" cy="690914"/>
          </a:xfrm>
        </p:grpSpPr>
        <p:sp>
          <p:nvSpPr>
            <p:cNvPr name="Freeform 3" id="3"/>
            <p:cNvSpPr/>
            <p:nvPr/>
          </p:nvSpPr>
          <p:spPr>
            <a:xfrm flipH="false" flipV="false" rot="0">
              <a:off x="0" y="0"/>
              <a:ext cx="94527" cy="690914"/>
            </a:xfrm>
            <a:custGeom>
              <a:avLst/>
              <a:gdLst/>
              <a:ahLst/>
              <a:cxnLst/>
              <a:rect r="r" b="b" t="t" l="l"/>
              <a:pathLst>
                <a:path h="690914" w="94527">
                  <a:moveTo>
                    <a:pt x="0" y="0"/>
                  </a:moveTo>
                  <a:lnTo>
                    <a:pt x="94527" y="0"/>
                  </a:lnTo>
                  <a:lnTo>
                    <a:pt x="94527" y="690914"/>
                  </a:lnTo>
                  <a:lnTo>
                    <a:pt x="0" y="690914"/>
                  </a:lnTo>
                  <a:close/>
                </a:path>
              </a:pathLst>
            </a:custGeom>
            <a:solidFill>
              <a:srgbClr val="3C6AA9"/>
            </a:solidFill>
          </p:spPr>
        </p:sp>
        <p:sp>
          <p:nvSpPr>
            <p:cNvPr name="TextBox 4" id="4"/>
            <p:cNvSpPr txBox="true"/>
            <p:nvPr/>
          </p:nvSpPr>
          <p:spPr>
            <a:xfrm>
              <a:off x="0" y="-47625"/>
              <a:ext cx="94527" cy="738539"/>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683601" y="835452"/>
            <a:ext cx="16920798" cy="1305712"/>
          </a:xfrm>
          <a:prstGeom prst="rect">
            <a:avLst/>
          </a:prstGeom>
        </p:spPr>
        <p:txBody>
          <a:bodyPr anchor="t" rtlCol="false" tIns="0" lIns="0" bIns="0" rIns="0">
            <a:spAutoFit/>
          </a:bodyPr>
          <a:lstStyle/>
          <a:p>
            <a:pPr algn="l">
              <a:lnSpc>
                <a:spcPts val="9491"/>
              </a:lnSpc>
            </a:pPr>
            <a:r>
              <a:rPr lang="en-US" sz="10665" spc="-511" b="true">
                <a:solidFill>
                  <a:srgbClr val="3C6AA9"/>
                </a:solidFill>
                <a:latin typeface="Aileron Bold"/>
                <a:ea typeface="Aileron Bold"/>
                <a:cs typeface="Aileron Bold"/>
                <a:sym typeface="Aileron Bold"/>
              </a:rPr>
              <a:t>Performance Analysis</a:t>
            </a:r>
          </a:p>
        </p:txBody>
      </p:sp>
      <p:sp>
        <p:nvSpPr>
          <p:cNvPr name="TextBox 6" id="6"/>
          <p:cNvSpPr txBox="true"/>
          <p:nvPr/>
        </p:nvSpPr>
        <p:spPr>
          <a:xfrm rot="0">
            <a:off x="683601" y="2131109"/>
            <a:ext cx="6796897" cy="544703"/>
          </a:xfrm>
          <a:prstGeom prst="rect">
            <a:avLst/>
          </a:prstGeom>
        </p:spPr>
        <p:txBody>
          <a:bodyPr anchor="t" rtlCol="false" tIns="0" lIns="0" bIns="0" rIns="0">
            <a:spAutoFit/>
          </a:bodyPr>
          <a:lstStyle/>
          <a:p>
            <a:pPr algn="l">
              <a:lnSpc>
                <a:spcPts val="4215"/>
              </a:lnSpc>
            </a:pPr>
            <a:r>
              <a:rPr lang="en-US" sz="3399">
                <a:solidFill>
                  <a:srgbClr val="3C6AA9"/>
                </a:solidFill>
                <a:latin typeface="Aileron"/>
                <a:ea typeface="Aileron"/>
                <a:cs typeface="Aileron"/>
                <a:sym typeface="Aileron"/>
              </a:rPr>
              <a:t>Time Complexity</a:t>
            </a:r>
          </a:p>
        </p:txBody>
      </p:sp>
      <p:sp>
        <p:nvSpPr>
          <p:cNvPr name="TextBox 7" id="7"/>
          <p:cNvSpPr txBox="true"/>
          <p:nvPr/>
        </p:nvSpPr>
        <p:spPr>
          <a:xfrm rot="0">
            <a:off x="179453" y="3541289"/>
            <a:ext cx="7976504" cy="602377"/>
          </a:xfrm>
          <a:prstGeom prst="rect">
            <a:avLst/>
          </a:prstGeom>
        </p:spPr>
        <p:txBody>
          <a:bodyPr anchor="t" rtlCol="false" tIns="0" lIns="0" bIns="0" rIns="0">
            <a:spAutoFit/>
          </a:bodyPr>
          <a:lstStyle/>
          <a:p>
            <a:pPr algn="r">
              <a:lnSpc>
                <a:spcPts val="4638"/>
              </a:lnSpc>
            </a:pPr>
            <a:r>
              <a:rPr lang="en-US" b="true" sz="4255">
                <a:solidFill>
                  <a:srgbClr val="F4F1EB"/>
                </a:solidFill>
                <a:latin typeface="Aileron Bold"/>
                <a:ea typeface="Aileron Bold"/>
                <a:cs typeface="Aileron Bold"/>
                <a:sym typeface="Aileron Bold"/>
              </a:rPr>
              <a:t>DIJKSTRA’S ALGORITHM</a:t>
            </a:r>
          </a:p>
        </p:txBody>
      </p:sp>
      <p:sp>
        <p:nvSpPr>
          <p:cNvPr name="TextBox 8" id="8"/>
          <p:cNvSpPr txBox="true"/>
          <p:nvPr/>
        </p:nvSpPr>
        <p:spPr>
          <a:xfrm rot="0">
            <a:off x="3309441" y="4960016"/>
            <a:ext cx="3232891" cy="478155"/>
          </a:xfrm>
          <a:prstGeom prst="rect">
            <a:avLst/>
          </a:prstGeom>
        </p:spPr>
        <p:txBody>
          <a:bodyPr anchor="t" rtlCol="false" tIns="0" lIns="0" bIns="0" rIns="0">
            <a:spAutoFit/>
          </a:bodyPr>
          <a:lstStyle/>
          <a:p>
            <a:pPr algn="ctr">
              <a:lnSpc>
                <a:spcPts val="3794"/>
              </a:lnSpc>
            </a:pPr>
            <a:r>
              <a:rPr lang="en-US" sz="3300" b="true">
                <a:solidFill>
                  <a:srgbClr val="000000"/>
                </a:solidFill>
                <a:latin typeface="Aileron Bold"/>
                <a:ea typeface="Aileron Bold"/>
                <a:cs typeface="Aileron Bold"/>
                <a:sym typeface="Aileron Bold"/>
              </a:rPr>
              <a:t>O((V+E)logV)</a:t>
            </a:r>
          </a:p>
        </p:txBody>
      </p:sp>
      <p:sp>
        <p:nvSpPr>
          <p:cNvPr name="TextBox 9" id="9"/>
          <p:cNvSpPr txBox="true"/>
          <p:nvPr/>
        </p:nvSpPr>
        <p:spPr>
          <a:xfrm rot="0">
            <a:off x="2000899" y="7339361"/>
            <a:ext cx="6155058" cy="1034415"/>
          </a:xfrm>
          <a:prstGeom prst="rect">
            <a:avLst/>
          </a:prstGeom>
        </p:spPr>
        <p:txBody>
          <a:bodyPr anchor="t" rtlCol="false" tIns="0" lIns="0" bIns="0" rIns="0">
            <a:spAutoFit/>
          </a:bodyPr>
          <a:lstStyle/>
          <a:p>
            <a:pPr algn="l">
              <a:lnSpc>
                <a:spcPts val="2760"/>
              </a:lnSpc>
            </a:pPr>
            <a:r>
              <a:rPr lang="en-US" sz="2400">
                <a:solidFill>
                  <a:srgbClr val="000000"/>
                </a:solidFill>
                <a:latin typeface="Aileron"/>
                <a:ea typeface="Aileron"/>
                <a:cs typeface="Aileron"/>
                <a:sym typeface="Aileron"/>
              </a:rPr>
              <a:t>explores all reachable nodes from the source, regardless of destination, resulting in potentially excessive computation</a:t>
            </a:r>
          </a:p>
        </p:txBody>
      </p:sp>
      <p:sp>
        <p:nvSpPr>
          <p:cNvPr name="TextBox 10" id="10"/>
          <p:cNvSpPr txBox="true"/>
          <p:nvPr/>
        </p:nvSpPr>
        <p:spPr>
          <a:xfrm rot="0">
            <a:off x="2447476" y="5457221"/>
            <a:ext cx="5109222" cy="1720215"/>
          </a:xfrm>
          <a:prstGeom prst="rect">
            <a:avLst/>
          </a:prstGeom>
        </p:spPr>
        <p:txBody>
          <a:bodyPr anchor="t" rtlCol="false" tIns="0" lIns="0" bIns="0" rIns="0">
            <a:spAutoFit/>
          </a:bodyPr>
          <a:lstStyle/>
          <a:p>
            <a:pPr algn="l">
              <a:lnSpc>
                <a:spcPts val="2760"/>
              </a:lnSpc>
            </a:pPr>
            <a:r>
              <a:rPr lang="en-US" sz="2400">
                <a:solidFill>
                  <a:srgbClr val="000000"/>
                </a:solidFill>
                <a:latin typeface="Aileron"/>
                <a:ea typeface="Aileron"/>
                <a:cs typeface="Aileron"/>
                <a:sym typeface="Aileron"/>
              </a:rPr>
              <a:t>where:</a:t>
            </a:r>
          </a:p>
          <a:p>
            <a:pPr algn="l" marL="518165" indent="-259082" lvl="1">
              <a:lnSpc>
                <a:spcPts val="2760"/>
              </a:lnSpc>
              <a:buFont typeface="Arial"/>
              <a:buChar char="•"/>
            </a:pPr>
            <a:r>
              <a:rPr lang="en-US" b="true" sz="2400">
                <a:solidFill>
                  <a:srgbClr val="000000"/>
                </a:solidFill>
                <a:latin typeface="Aileron Bold"/>
                <a:ea typeface="Aileron Bold"/>
                <a:cs typeface="Aileron Bold"/>
                <a:sym typeface="Aileron Bold"/>
              </a:rPr>
              <a:t>V</a:t>
            </a:r>
            <a:r>
              <a:rPr lang="en-US" sz="2400">
                <a:solidFill>
                  <a:srgbClr val="000000"/>
                </a:solidFill>
                <a:latin typeface="Aileron"/>
                <a:ea typeface="Aileron"/>
                <a:cs typeface="Aileron"/>
                <a:sym typeface="Aileron"/>
              </a:rPr>
              <a:t> is the number of </a:t>
            </a:r>
            <a:r>
              <a:rPr lang="en-US" b="true" sz="2400">
                <a:solidFill>
                  <a:srgbClr val="000000"/>
                </a:solidFill>
                <a:latin typeface="Aileron Bold"/>
                <a:ea typeface="Aileron Bold"/>
                <a:cs typeface="Aileron Bold"/>
                <a:sym typeface="Aileron Bold"/>
              </a:rPr>
              <a:t>nodes</a:t>
            </a:r>
            <a:r>
              <a:rPr lang="en-US" sz="2400">
                <a:solidFill>
                  <a:srgbClr val="000000"/>
                </a:solidFill>
                <a:latin typeface="Aileron"/>
                <a:ea typeface="Aileron"/>
                <a:cs typeface="Aileron"/>
                <a:sym typeface="Aileron"/>
              </a:rPr>
              <a:t> (e.g., tolls, interchanges, rest stops)</a:t>
            </a:r>
          </a:p>
          <a:p>
            <a:pPr algn="l" marL="518165" indent="-259082" lvl="1">
              <a:lnSpc>
                <a:spcPts val="2760"/>
              </a:lnSpc>
              <a:buFont typeface="Arial"/>
              <a:buChar char="•"/>
            </a:pPr>
            <a:r>
              <a:rPr lang="en-US" b="true" sz="2400">
                <a:solidFill>
                  <a:srgbClr val="000000"/>
                </a:solidFill>
                <a:latin typeface="Aileron Bold"/>
                <a:ea typeface="Aileron Bold"/>
                <a:cs typeface="Aileron Bold"/>
                <a:sym typeface="Aileron Bold"/>
              </a:rPr>
              <a:t>E</a:t>
            </a:r>
            <a:r>
              <a:rPr lang="en-US" sz="2400">
                <a:solidFill>
                  <a:srgbClr val="000000"/>
                </a:solidFill>
                <a:latin typeface="Aileron"/>
                <a:ea typeface="Aileron"/>
                <a:cs typeface="Aileron"/>
                <a:sym typeface="Aileron"/>
              </a:rPr>
              <a:t> is the number of </a:t>
            </a:r>
            <a:r>
              <a:rPr lang="en-US" b="true" sz="2400">
                <a:solidFill>
                  <a:srgbClr val="000000"/>
                </a:solidFill>
                <a:latin typeface="Aileron Bold"/>
                <a:ea typeface="Aileron Bold"/>
                <a:cs typeface="Aileron Bold"/>
                <a:sym typeface="Aileron Bold"/>
              </a:rPr>
              <a:t>edges</a:t>
            </a:r>
            <a:r>
              <a:rPr lang="en-US" sz="2400">
                <a:solidFill>
                  <a:srgbClr val="000000"/>
                </a:solidFill>
                <a:latin typeface="Aileron"/>
                <a:ea typeface="Aileron"/>
                <a:cs typeface="Aileron"/>
                <a:sym typeface="Aileron"/>
              </a:rPr>
              <a:t> (road segments between them)</a:t>
            </a:r>
          </a:p>
        </p:txBody>
      </p:sp>
      <p:sp>
        <p:nvSpPr>
          <p:cNvPr name="TextBox 11" id="11"/>
          <p:cNvSpPr txBox="true"/>
          <p:nvPr/>
        </p:nvSpPr>
        <p:spPr>
          <a:xfrm rot="0">
            <a:off x="7025943" y="3541289"/>
            <a:ext cx="7976504" cy="602377"/>
          </a:xfrm>
          <a:prstGeom prst="rect">
            <a:avLst/>
          </a:prstGeom>
        </p:spPr>
        <p:txBody>
          <a:bodyPr anchor="t" rtlCol="false" tIns="0" lIns="0" bIns="0" rIns="0">
            <a:spAutoFit/>
          </a:bodyPr>
          <a:lstStyle/>
          <a:p>
            <a:pPr algn="r">
              <a:lnSpc>
                <a:spcPts val="4638"/>
              </a:lnSpc>
            </a:pPr>
            <a:r>
              <a:rPr lang="en-US" b="true" sz="4255">
                <a:solidFill>
                  <a:srgbClr val="F4F1EB"/>
                </a:solidFill>
                <a:latin typeface="Aileron Bold"/>
                <a:ea typeface="Aileron Bold"/>
                <a:cs typeface="Aileron Bold"/>
                <a:sym typeface="Aileron Bold"/>
              </a:rPr>
              <a:t>A* ALGORITHM</a:t>
            </a:r>
          </a:p>
        </p:txBody>
      </p:sp>
      <p:sp>
        <p:nvSpPr>
          <p:cNvPr name="TextBox 12" id="12"/>
          <p:cNvSpPr txBox="true"/>
          <p:nvPr/>
        </p:nvSpPr>
        <p:spPr>
          <a:xfrm rot="0">
            <a:off x="11528545" y="4925571"/>
            <a:ext cx="3232891" cy="478155"/>
          </a:xfrm>
          <a:prstGeom prst="rect">
            <a:avLst/>
          </a:prstGeom>
        </p:spPr>
        <p:txBody>
          <a:bodyPr anchor="t" rtlCol="false" tIns="0" lIns="0" bIns="0" rIns="0">
            <a:spAutoFit/>
          </a:bodyPr>
          <a:lstStyle/>
          <a:p>
            <a:pPr algn="ctr">
              <a:lnSpc>
                <a:spcPts val="3794"/>
              </a:lnSpc>
            </a:pPr>
            <a:r>
              <a:rPr lang="en-US" sz="3300" b="true">
                <a:solidFill>
                  <a:srgbClr val="000000"/>
                </a:solidFill>
                <a:latin typeface="Aileron Bold"/>
                <a:ea typeface="Aileron Bold"/>
                <a:cs typeface="Aileron Bold"/>
                <a:sym typeface="Aileron Bold"/>
              </a:rPr>
              <a:t>O((V+E)logV)</a:t>
            </a:r>
          </a:p>
        </p:txBody>
      </p:sp>
      <p:sp>
        <p:nvSpPr>
          <p:cNvPr name="TextBox 13" id="13"/>
          <p:cNvSpPr txBox="true"/>
          <p:nvPr/>
        </p:nvSpPr>
        <p:spPr>
          <a:xfrm rot="0">
            <a:off x="10590379" y="5656351"/>
            <a:ext cx="5109222" cy="1720215"/>
          </a:xfrm>
          <a:prstGeom prst="rect">
            <a:avLst/>
          </a:prstGeom>
        </p:spPr>
        <p:txBody>
          <a:bodyPr anchor="t" rtlCol="false" tIns="0" lIns="0" bIns="0" rIns="0">
            <a:spAutoFit/>
          </a:bodyPr>
          <a:lstStyle/>
          <a:p>
            <a:pPr algn="l">
              <a:lnSpc>
                <a:spcPts val="2760"/>
              </a:lnSpc>
            </a:pPr>
            <a:r>
              <a:rPr lang="en-US" sz="2400">
                <a:solidFill>
                  <a:srgbClr val="000000"/>
                </a:solidFill>
                <a:latin typeface="Aileron"/>
                <a:ea typeface="Aileron"/>
                <a:cs typeface="Aileron"/>
                <a:sym typeface="Aileron"/>
              </a:rPr>
              <a:t>where:</a:t>
            </a:r>
          </a:p>
          <a:p>
            <a:pPr algn="l" marL="518165" indent="-259082" lvl="1">
              <a:lnSpc>
                <a:spcPts val="2760"/>
              </a:lnSpc>
              <a:buFont typeface="Arial"/>
              <a:buChar char="•"/>
            </a:pPr>
            <a:r>
              <a:rPr lang="en-US" b="true" sz="2400">
                <a:solidFill>
                  <a:srgbClr val="000000"/>
                </a:solidFill>
                <a:latin typeface="Aileron Bold"/>
                <a:ea typeface="Aileron Bold"/>
                <a:cs typeface="Aileron Bold"/>
                <a:sym typeface="Aileron Bold"/>
              </a:rPr>
              <a:t>V</a:t>
            </a:r>
            <a:r>
              <a:rPr lang="en-US" sz="2400">
                <a:solidFill>
                  <a:srgbClr val="000000"/>
                </a:solidFill>
                <a:latin typeface="Aileron"/>
                <a:ea typeface="Aileron"/>
                <a:cs typeface="Aileron"/>
                <a:sym typeface="Aileron"/>
              </a:rPr>
              <a:t> is the number of </a:t>
            </a:r>
            <a:r>
              <a:rPr lang="en-US" b="true" sz="2400">
                <a:solidFill>
                  <a:srgbClr val="000000"/>
                </a:solidFill>
                <a:latin typeface="Aileron Bold"/>
                <a:ea typeface="Aileron Bold"/>
                <a:cs typeface="Aileron Bold"/>
                <a:sym typeface="Aileron Bold"/>
              </a:rPr>
              <a:t>nodes</a:t>
            </a:r>
            <a:r>
              <a:rPr lang="en-US" sz="2400">
                <a:solidFill>
                  <a:srgbClr val="000000"/>
                </a:solidFill>
                <a:latin typeface="Aileron"/>
                <a:ea typeface="Aileron"/>
                <a:cs typeface="Aileron"/>
                <a:sym typeface="Aileron"/>
              </a:rPr>
              <a:t> (e.g., tolls, interchanges, rest stops)</a:t>
            </a:r>
          </a:p>
          <a:p>
            <a:pPr algn="l" marL="518165" indent="-259082" lvl="1">
              <a:lnSpc>
                <a:spcPts val="2760"/>
              </a:lnSpc>
              <a:buFont typeface="Arial"/>
              <a:buChar char="•"/>
            </a:pPr>
            <a:r>
              <a:rPr lang="en-US" b="true" sz="2400">
                <a:solidFill>
                  <a:srgbClr val="000000"/>
                </a:solidFill>
                <a:latin typeface="Aileron Bold"/>
                <a:ea typeface="Aileron Bold"/>
                <a:cs typeface="Aileron Bold"/>
                <a:sym typeface="Aileron Bold"/>
              </a:rPr>
              <a:t>E</a:t>
            </a:r>
            <a:r>
              <a:rPr lang="en-US" sz="2400">
                <a:solidFill>
                  <a:srgbClr val="000000"/>
                </a:solidFill>
                <a:latin typeface="Aileron"/>
                <a:ea typeface="Aileron"/>
                <a:cs typeface="Aileron"/>
                <a:sym typeface="Aileron"/>
              </a:rPr>
              <a:t> is the number of </a:t>
            </a:r>
            <a:r>
              <a:rPr lang="en-US" b="true" sz="2400">
                <a:solidFill>
                  <a:srgbClr val="000000"/>
                </a:solidFill>
                <a:latin typeface="Aileron Bold"/>
                <a:ea typeface="Aileron Bold"/>
                <a:cs typeface="Aileron Bold"/>
                <a:sym typeface="Aileron Bold"/>
              </a:rPr>
              <a:t>edges</a:t>
            </a:r>
            <a:r>
              <a:rPr lang="en-US" sz="2400">
                <a:solidFill>
                  <a:srgbClr val="000000"/>
                </a:solidFill>
                <a:latin typeface="Aileron"/>
                <a:ea typeface="Aileron"/>
                <a:cs typeface="Aileron"/>
                <a:sym typeface="Aileron"/>
              </a:rPr>
              <a:t> (road segments between them)</a:t>
            </a:r>
          </a:p>
        </p:txBody>
      </p:sp>
      <p:sp>
        <p:nvSpPr>
          <p:cNvPr name="TextBox 14" id="14"/>
          <p:cNvSpPr txBox="true"/>
          <p:nvPr/>
        </p:nvSpPr>
        <p:spPr>
          <a:xfrm rot="0">
            <a:off x="10590379" y="7671841"/>
            <a:ext cx="5109222" cy="1034415"/>
          </a:xfrm>
          <a:prstGeom prst="rect">
            <a:avLst/>
          </a:prstGeom>
        </p:spPr>
        <p:txBody>
          <a:bodyPr anchor="t" rtlCol="false" tIns="0" lIns="0" bIns="0" rIns="0">
            <a:spAutoFit/>
          </a:bodyPr>
          <a:lstStyle/>
          <a:p>
            <a:pPr algn="l">
              <a:lnSpc>
                <a:spcPts val="2760"/>
              </a:lnSpc>
            </a:pPr>
            <a:r>
              <a:rPr lang="en-US" sz="2400">
                <a:solidFill>
                  <a:srgbClr val="000000"/>
                </a:solidFill>
                <a:latin typeface="Aileron"/>
                <a:ea typeface="Aileron"/>
                <a:cs typeface="Aileron"/>
                <a:sym typeface="Aileron"/>
              </a:rPr>
              <a:t>A* explores fewer nodes due to heuristic guidance, making it faster in practice for single-destination tasks.</a:t>
            </a:r>
          </a:p>
        </p:txBody>
      </p:sp>
      <p:sp>
        <p:nvSpPr>
          <p:cNvPr name="TextBox 15" id="15"/>
          <p:cNvSpPr txBox="true"/>
          <p:nvPr/>
        </p:nvSpPr>
        <p:spPr>
          <a:xfrm rot="0">
            <a:off x="2371276" y="4441750"/>
            <a:ext cx="5109222" cy="348615"/>
          </a:xfrm>
          <a:prstGeom prst="rect">
            <a:avLst/>
          </a:prstGeom>
        </p:spPr>
        <p:txBody>
          <a:bodyPr anchor="t" rtlCol="false" tIns="0" lIns="0" bIns="0" rIns="0">
            <a:spAutoFit/>
          </a:bodyPr>
          <a:lstStyle/>
          <a:p>
            <a:pPr algn="l">
              <a:lnSpc>
                <a:spcPts val="2760"/>
              </a:lnSpc>
            </a:pPr>
            <a:r>
              <a:rPr lang="en-US" sz="2400">
                <a:solidFill>
                  <a:srgbClr val="000000"/>
                </a:solidFill>
                <a:latin typeface="Aileron"/>
                <a:ea typeface="Aileron"/>
                <a:cs typeface="Aileron"/>
                <a:sym typeface="Aileron"/>
              </a:rPr>
              <a:t>with binary min-heap</a:t>
            </a:r>
          </a:p>
        </p:txBody>
      </p:sp>
      <p:sp>
        <p:nvSpPr>
          <p:cNvPr name="TextBox 16" id="16"/>
          <p:cNvSpPr txBox="true"/>
          <p:nvPr/>
        </p:nvSpPr>
        <p:spPr>
          <a:xfrm rot="0">
            <a:off x="2000899" y="8574405"/>
            <a:ext cx="6155058" cy="1377315"/>
          </a:xfrm>
          <a:prstGeom prst="rect">
            <a:avLst/>
          </a:prstGeom>
        </p:spPr>
        <p:txBody>
          <a:bodyPr anchor="t" rtlCol="false" tIns="0" lIns="0" bIns="0" rIns="0">
            <a:spAutoFit/>
          </a:bodyPr>
          <a:lstStyle/>
          <a:p>
            <a:pPr algn="l">
              <a:lnSpc>
                <a:spcPts val="2760"/>
              </a:lnSpc>
            </a:pPr>
            <a:r>
              <a:rPr lang="en-US" sz="2400">
                <a:solidFill>
                  <a:srgbClr val="000000"/>
                </a:solidFill>
                <a:latin typeface="Aileron"/>
                <a:ea typeface="Aileron"/>
                <a:cs typeface="Aileron"/>
                <a:sym typeface="Aileron"/>
              </a:rPr>
              <a:t>explores many unnecessary nodes, especially in a large road network like Peninsular Malaysia, where only the path to Besut is needed</a:t>
            </a:r>
          </a:p>
        </p:txBody>
      </p:sp>
      <p:sp>
        <p:nvSpPr>
          <p:cNvPr name="TextBox 17" id="17"/>
          <p:cNvSpPr txBox="true"/>
          <p:nvPr/>
        </p:nvSpPr>
        <p:spPr>
          <a:xfrm rot="0">
            <a:off x="10590379" y="4441750"/>
            <a:ext cx="5109222" cy="348615"/>
          </a:xfrm>
          <a:prstGeom prst="rect">
            <a:avLst/>
          </a:prstGeom>
        </p:spPr>
        <p:txBody>
          <a:bodyPr anchor="t" rtlCol="false" tIns="0" lIns="0" bIns="0" rIns="0">
            <a:spAutoFit/>
          </a:bodyPr>
          <a:lstStyle/>
          <a:p>
            <a:pPr algn="l">
              <a:lnSpc>
                <a:spcPts val="2760"/>
              </a:lnSpc>
            </a:pPr>
            <a:r>
              <a:rPr lang="en-US" sz="2400">
                <a:solidFill>
                  <a:srgbClr val="000000"/>
                </a:solidFill>
                <a:latin typeface="Aileron"/>
                <a:ea typeface="Aileron"/>
                <a:cs typeface="Aileron"/>
                <a:sym typeface="Aileron"/>
              </a:rPr>
              <a:t>using heuristic function</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sp>
        <p:nvSpPr>
          <p:cNvPr name="TextBox 2" id="2"/>
          <p:cNvSpPr txBox="true"/>
          <p:nvPr/>
        </p:nvSpPr>
        <p:spPr>
          <a:xfrm rot="0">
            <a:off x="683601" y="835452"/>
            <a:ext cx="16920798" cy="1305712"/>
          </a:xfrm>
          <a:prstGeom prst="rect">
            <a:avLst/>
          </a:prstGeom>
        </p:spPr>
        <p:txBody>
          <a:bodyPr anchor="t" rtlCol="false" tIns="0" lIns="0" bIns="0" rIns="0">
            <a:spAutoFit/>
          </a:bodyPr>
          <a:lstStyle/>
          <a:p>
            <a:pPr algn="l">
              <a:lnSpc>
                <a:spcPts val="9491"/>
              </a:lnSpc>
            </a:pPr>
            <a:r>
              <a:rPr lang="en-US" sz="10665" spc="-511" b="true">
                <a:solidFill>
                  <a:srgbClr val="3C6AA9"/>
                </a:solidFill>
                <a:latin typeface="Aileron Bold"/>
                <a:ea typeface="Aileron Bold"/>
                <a:cs typeface="Aileron Bold"/>
                <a:sym typeface="Aileron Bold"/>
              </a:rPr>
              <a:t>Performance Analysis</a:t>
            </a:r>
          </a:p>
        </p:txBody>
      </p:sp>
      <p:sp>
        <p:nvSpPr>
          <p:cNvPr name="TextBox 3" id="3"/>
          <p:cNvSpPr txBox="true"/>
          <p:nvPr/>
        </p:nvSpPr>
        <p:spPr>
          <a:xfrm rot="0">
            <a:off x="683601" y="2131109"/>
            <a:ext cx="6796897" cy="544703"/>
          </a:xfrm>
          <a:prstGeom prst="rect">
            <a:avLst/>
          </a:prstGeom>
        </p:spPr>
        <p:txBody>
          <a:bodyPr anchor="t" rtlCol="false" tIns="0" lIns="0" bIns="0" rIns="0">
            <a:spAutoFit/>
          </a:bodyPr>
          <a:lstStyle/>
          <a:p>
            <a:pPr algn="l">
              <a:lnSpc>
                <a:spcPts val="4215"/>
              </a:lnSpc>
            </a:pPr>
            <a:r>
              <a:rPr lang="en-US" sz="3399">
                <a:solidFill>
                  <a:srgbClr val="3C6AA9"/>
                </a:solidFill>
                <a:latin typeface="Aileron"/>
                <a:ea typeface="Aileron"/>
                <a:cs typeface="Aileron"/>
                <a:sym typeface="Aileron"/>
              </a:rPr>
              <a:t>Space Complexity</a:t>
            </a:r>
          </a:p>
        </p:txBody>
      </p:sp>
      <p:grpSp>
        <p:nvGrpSpPr>
          <p:cNvPr name="Group 4" id="4"/>
          <p:cNvGrpSpPr/>
          <p:nvPr/>
        </p:nvGrpSpPr>
        <p:grpSpPr>
          <a:xfrm rot="0">
            <a:off x="0" y="327476"/>
            <a:ext cx="358906" cy="2623314"/>
            <a:chOff x="0" y="0"/>
            <a:chExt cx="94527" cy="690914"/>
          </a:xfrm>
        </p:grpSpPr>
        <p:sp>
          <p:nvSpPr>
            <p:cNvPr name="Freeform 5" id="5"/>
            <p:cNvSpPr/>
            <p:nvPr/>
          </p:nvSpPr>
          <p:spPr>
            <a:xfrm flipH="false" flipV="false" rot="0">
              <a:off x="0" y="0"/>
              <a:ext cx="94527" cy="690914"/>
            </a:xfrm>
            <a:custGeom>
              <a:avLst/>
              <a:gdLst/>
              <a:ahLst/>
              <a:cxnLst/>
              <a:rect r="r" b="b" t="t" l="l"/>
              <a:pathLst>
                <a:path h="690914" w="94527">
                  <a:moveTo>
                    <a:pt x="0" y="0"/>
                  </a:moveTo>
                  <a:lnTo>
                    <a:pt x="94527" y="0"/>
                  </a:lnTo>
                  <a:lnTo>
                    <a:pt x="94527" y="690914"/>
                  </a:lnTo>
                  <a:lnTo>
                    <a:pt x="0" y="690914"/>
                  </a:lnTo>
                  <a:close/>
                </a:path>
              </a:pathLst>
            </a:custGeom>
            <a:solidFill>
              <a:srgbClr val="3C6AA9"/>
            </a:solidFill>
          </p:spPr>
        </p:sp>
        <p:sp>
          <p:nvSpPr>
            <p:cNvPr name="TextBox 6" id="6"/>
            <p:cNvSpPr txBox="true"/>
            <p:nvPr/>
          </p:nvSpPr>
          <p:spPr>
            <a:xfrm>
              <a:off x="0" y="-47625"/>
              <a:ext cx="94527" cy="738539"/>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179453" y="3541289"/>
            <a:ext cx="7976504" cy="602377"/>
          </a:xfrm>
          <a:prstGeom prst="rect">
            <a:avLst/>
          </a:prstGeom>
        </p:spPr>
        <p:txBody>
          <a:bodyPr anchor="t" rtlCol="false" tIns="0" lIns="0" bIns="0" rIns="0">
            <a:spAutoFit/>
          </a:bodyPr>
          <a:lstStyle/>
          <a:p>
            <a:pPr algn="r">
              <a:lnSpc>
                <a:spcPts val="4638"/>
              </a:lnSpc>
            </a:pPr>
            <a:r>
              <a:rPr lang="en-US" b="true" sz="4255">
                <a:solidFill>
                  <a:srgbClr val="F4F1EB"/>
                </a:solidFill>
                <a:latin typeface="Aileron Bold"/>
                <a:ea typeface="Aileron Bold"/>
                <a:cs typeface="Aileron Bold"/>
                <a:sym typeface="Aileron Bold"/>
              </a:rPr>
              <a:t>DIJKSTRA’S ALGORITHM</a:t>
            </a:r>
          </a:p>
        </p:txBody>
      </p:sp>
      <p:sp>
        <p:nvSpPr>
          <p:cNvPr name="TextBox 8" id="8"/>
          <p:cNvSpPr txBox="true"/>
          <p:nvPr/>
        </p:nvSpPr>
        <p:spPr>
          <a:xfrm rot="0">
            <a:off x="3192759" y="4885372"/>
            <a:ext cx="3232891" cy="478155"/>
          </a:xfrm>
          <a:prstGeom prst="rect">
            <a:avLst/>
          </a:prstGeom>
        </p:spPr>
        <p:txBody>
          <a:bodyPr anchor="t" rtlCol="false" tIns="0" lIns="0" bIns="0" rIns="0">
            <a:spAutoFit/>
          </a:bodyPr>
          <a:lstStyle/>
          <a:p>
            <a:pPr algn="ctr">
              <a:lnSpc>
                <a:spcPts val="3794"/>
              </a:lnSpc>
            </a:pPr>
            <a:r>
              <a:rPr lang="en-US" sz="3300" b="true">
                <a:solidFill>
                  <a:srgbClr val="000000"/>
                </a:solidFill>
                <a:latin typeface="Aileron Bold"/>
                <a:ea typeface="Aileron Bold"/>
                <a:cs typeface="Aileron Bold"/>
                <a:sym typeface="Aileron Bold"/>
              </a:rPr>
              <a:t>O(V)</a:t>
            </a:r>
          </a:p>
        </p:txBody>
      </p:sp>
      <p:sp>
        <p:nvSpPr>
          <p:cNvPr name="TextBox 9" id="9"/>
          <p:cNvSpPr txBox="true"/>
          <p:nvPr/>
        </p:nvSpPr>
        <p:spPr>
          <a:xfrm rot="0">
            <a:off x="2571301" y="5623754"/>
            <a:ext cx="5109222" cy="2063115"/>
          </a:xfrm>
          <a:prstGeom prst="rect">
            <a:avLst/>
          </a:prstGeom>
        </p:spPr>
        <p:txBody>
          <a:bodyPr anchor="t" rtlCol="false" tIns="0" lIns="0" bIns="0" rIns="0">
            <a:spAutoFit/>
          </a:bodyPr>
          <a:lstStyle/>
          <a:p>
            <a:pPr algn="l">
              <a:lnSpc>
                <a:spcPts val="2760"/>
              </a:lnSpc>
            </a:pPr>
            <a:r>
              <a:rPr lang="en-US" sz="2400">
                <a:solidFill>
                  <a:srgbClr val="000000"/>
                </a:solidFill>
                <a:latin typeface="Aileron"/>
                <a:ea typeface="Aileron"/>
                <a:cs typeface="Aileron"/>
                <a:sym typeface="Aileron"/>
              </a:rPr>
              <a:t>It stores:</a:t>
            </a:r>
          </a:p>
          <a:p>
            <a:pPr algn="l" marL="518165" indent="-259082" lvl="1">
              <a:lnSpc>
                <a:spcPts val="2760"/>
              </a:lnSpc>
              <a:buFont typeface="Arial"/>
              <a:buChar char="•"/>
            </a:pPr>
            <a:r>
              <a:rPr lang="en-US" sz="2400">
                <a:solidFill>
                  <a:srgbClr val="000000"/>
                </a:solidFill>
                <a:latin typeface="Aileron"/>
                <a:ea typeface="Aileron"/>
                <a:cs typeface="Aileron"/>
                <a:sym typeface="Aileron"/>
              </a:rPr>
              <a:t>Distance for all nodes</a:t>
            </a:r>
          </a:p>
          <a:p>
            <a:pPr algn="l" marL="518165" indent="-259082" lvl="1">
              <a:lnSpc>
                <a:spcPts val="2760"/>
              </a:lnSpc>
              <a:buFont typeface="Arial"/>
              <a:buChar char="•"/>
            </a:pPr>
            <a:r>
              <a:rPr lang="en-US" sz="2400">
                <a:solidFill>
                  <a:srgbClr val="000000"/>
                </a:solidFill>
                <a:latin typeface="Aileron"/>
                <a:ea typeface="Aileron"/>
                <a:cs typeface="Aileron"/>
                <a:sym typeface="Aileron"/>
              </a:rPr>
              <a:t>a priority queue</a:t>
            </a:r>
          </a:p>
          <a:p>
            <a:pPr algn="l" marL="518165" indent="-259082" lvl="1">
              <a:lnSpc>
                <a:spcPts val="2760"/>
              </a:lnSpc>
              <a:buFont typeface="Arial"/>
              <a:buChar char="•"/>
            </a:pPr>
            <a:r>
              <a:rPr lang="en-US" sz="2400">
                <a:solidFill>
                  <a:srgbClr val="000000"/>
                </a:solidFill>
                <a:latin typeface="Aileron"/>
                <a:ea typeface="Aileron"/>
                <a:cs typeface="Aileron"/>
                <a:sym typeface="Aileron"/>
              </a:rPr>
              <a:t>previous-node tracking for patch reconstruction</a:t>
            </a:r>
          </a:p>
          <a:p>
            <a:pPr algn="l">
              <a:lnSpc>
                <a:spcPts val="2760"/>
              </a:lnSpc>
            </a:pPr>
          </a:p>
        </p:txBody>
      </p:sp>
      <p:sp>
        <p:nvSpPr>
          <p:cNvPr name="TextBox 10" id="10"/>
          <p:cNvSpPr txBox="true"/>
          <p:nvPr/>
        </p:nvSpPr>
        <p:spPr>
          <a:xfrm rot="0">
            <a:off x="7025943" y="3541289"/>
            <a:ext cx="7976504" cy="602377"/>
          </a:xfrm>
          <a:prstGeom prst="rect">
            <a:avLst/>
          </a:prstGeom>
        </p:spPr>
        <p:txBody>
          <a:bodyPr anchor="t" rtlCol="false" tIns="0" lIns="0" bIns="0" rIns="0">
            <a:spAutoFit/>
          </a:bodyPr>
          <a:lstStyle/>
          <a:p>
            <a:pPr algn="r">
              <a:lnSpc>
                <a:spcPts val="4638"/>
              </a:lnSpc>
            </a:pPr>
            <a:r>
              <a:rPr lang="en-US" b="true" sz="4255">
                <a:solidFill>
                  <a:srgbClr val="F4F1EB"/>
                </a:solidFill>
                <a:latin typeface="Aileron Bold"/>
                <a:ea typeface="Aileron Bold"/>
                <a:cs typeface="Aileron Bold"/>
                <a:sym typeface="Aileron Bold"/>
              </a:rPr>
              <a:t>A* ALGORITHM</a:t>
            </a:r>
          </a:p>
        </p:txBody>
      </p:sp>
      <p:sp>
        <p:nvSpPr>
          <p:cNvPr name="TextBox 11" id="11"/>
          <p:cNvSpPr txBox="true"/>
          <p:nvPr/>
        </p:nvSpPr>
        <p:spPr>
          <a:xfrm rot="0">
            <a:off x="11528545" y="4885372"/>
            <a:ext cx="3232891" cy="478155"/>
          </a:xfrm>
          <a:prstGeom prst="rect">
            <a:avLst/>
          </a:prstGeom>
        </p:spPr>
        <p:txBody>
          <a:bodyPr anchor="t" rtlCol="false" tIns="0" lIns="0" bIns="0" rIns="0">
            <a:spAutoFit/>
          </a:bodyPr>
          <a:lstStyle/>
          <a:p>
            <a:pPr algn="ctr">
              <a:lnSpc>
                <a:spcPts val="3794"/>
              </a:lnSpc>
            </a:pPr>
            <a:r>
              <a:rPr lang="en-US" sz="3300" b="true">
                <a:solidFill>
                  <a:srgbClr val="000000"/>
                </a:solidFill>
                <a:latin typeface="Aileron Bold"/>
                <a:ea typeface="Aileron Bold"/>
                <a:cs typeface="Aileron Bold"/>
                <a:sym typeface="Aileron Bold"/>
              </a:rPr>
              <a:t>O(V)</a:t>
            </a:r>
          </a:p>
        </p:txBody>
      </p:sp>
      <p:sp>
        <p:nvSpPr>
          <p:cNvPr name="TextBox 12" id="12"/>
          <p:cNvSpPr txBox="true"/>
          <p:nvPr/>
        </p:nvSpPr>
        <p:spPr>
          <a:xfrm rot="0">
            <a:off x="10590379" y="5623754"/>
            <a:ext cx="5109222" cy="2406015"/>
          </a:xfrm>
          <a:prstGeom prst="rect">
            <a:avLst/>
          </a:prstGeom>
        </p:spPr>
        <p:txBody>
          <a:bodyPr anchor="t" rtlCol="false" tIns="0" lIns="0" bIns="0" rIns="0">
            <a:spAutoFit/>
          </a:bodyPr>
          <a:lstStyle/>
          <a:p>
            <a:pPr algn="l">
              <a:lnSpc>
                <a:spcPts val="2760"/>
              </a:lnSpc>
            </a:pPr>
            <a:r>
              <a:rPr lang="en-US" sz="2400">
                <a:solidFill>
                  <a:srgbClr val="000000"/>
                </a:solidFill>
                <a:latin typeface="Aileron"/>
                <a:ea typeface="Aileron"/>
                <a:cs typeface="Aileron"/>
                <a:sym typeface="Aileron"/>
              </a:rPr>
              <a:t>needs to store:</a:t>
            </a:r>
          </a:p>
          <a:p>
            <a:pPr algn="l" marL="518165" indent="-259082" lvl="1">
              <a:lnSpc>
                <a:spcPts val="2760"/>
              </a:lnSpc>
              <a:buFont typeface="Arial"/>
              <a:buChar char="•"/>
            </a:pPr>
            <a:r>
              <a:rPr lang="en-US" sz="2400">
                <a:solidFill>
                  <a:srgbClr val="000000"/>
                </a:solidFill>
                <a:latin typeface="Aileron"/>
                <a:ea typeface="Aileron"/>
                <a:cs typeface="Aileron"/>
                <a:sym typeface="Aileron"/>
              </a:rPr>
              <a:t>Distance for all </a:t>
            </a:r>
            <a:r>
              <a:rPr lang="en-US" sz="2400">
                <a:solidFill>
                  <a:srgbClr val="000000"/>
                </a:solidFill>
                <a:latin typeface="Aileron"/>
                <a:ea typeface="Aileron"/>
                <a:cs typeface="Aileron"/>
                <a:sym typeface="Aileron"/>
              </a:rPr>
              <a:t>nodes</a:t>
            </a:r>
          </a:p>
          <a:p>
            <a:pPr algn="l" marL="518165" indent="-259082" lvl="1">
              <a:lnSpc>
                <a:spcPts val="2760"/>
              </a:lnSpc>
              <a:buFont typeface="Arial"/>
              <a:buChar char="•"/>
            </a:pPr>
            <a:r>
              <a:rPr lang="en-US" sz="2400">
                <a:solidFill>
                  <a:srgbClr val="000000"/>
                </a:solidFill>
                <a:latin typeface="Aileron"/>
                <a:ea typeface="Aileron"/>
                <a:cs typeface="Aileron"/>
                <a:sym typeface="Aileron"/>
              </a:rPr>
              <a:t>a priority queue</a:t>
            </a:r>
          </a:p>
          <a:p>
            <a:pPr algn="l" marL="518165" indent="-259082" lvl="1">
              <a:lnSpc>
                <a:spcPts val="2760"/>
              </a:lnSpc>
              <a:buFont typeface="Arial"/>
              <a:buChar char="•"/>
            </a:pPr>
            <a:r>
              <a:rPr lang="en-US" sz="2400">
                <a:solidFill>
                  <a:srgbClr val="000000"/>
                </a:solidFill>
                <a:latin typeface="Aileron"/>
                <a:ea typeface="Aileron"/>
                <a:cs typeface="Aileron"/>
                <a:sym typeface="Aileron"/>
              </a:rPr>
              <a:t>previous-node track</a:t>
            </a:r>
            <a:r>
              <a:rPr lang="en-US" sz="2400">
                <a:solidFill>
                  <a:srgbClr val="000000"/>
                </a:solidFill>
                <a:latin typeface="Aileron"/>
                <a:ea typeface="Aileron"/>
                <a:cs typeface="Aileron"/>
                <a:sym typeface="Aileron"/>
              </a:rPr>
              <a:t>ing for patch reconstruction</a:t>
            </a:r>
          </a:p>
          <a:p>
            <a:pPr algn="l" marL="518165" indent="-259082" lvl="1">
              <a:lnSpc>
                <a:spcPts val="2760"/>
              </a:lnSpc>
              <a:buFont typeface="Arial"/>
              <a:buChar char="•"/>
            </a:pPr>
            <a:r>
              <a:rPr lang="en-US" sz="2400">
                <a:solidFill>
                  <a:srgbClr val="000000"/>
                </a:solidFill>
                <a:latin typeface="Aileron"/>
                <a:ea typeface="Aileron"/>
                <a:cs typeface="Aileron"/>
                <a:sym typeface="Aileron"/>
              </a:rPr>
              <a:t>heuristic values (f(n) = g(n) + h(n)).</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sp>
        <p:nvSpPr>
          <p:cNvPr name="TextBox 2" id="2"/>
          <p:cNvSpPr txBox="true"/>
          <p:nvPr/>
        </p:nvSpPr>
        <p:spPr>
          <a:xfrm rot="0">
            <a:off x="683601" y="835452"/>
            <a:ext cx="16920798" cy="1305712"/>
          </a:xfrm>
          <a:prstGeom prst="rect">
            <a:avLst/>
          </a:prstGeom>
        </p:spPr>
        <p:txBody>
          <a:bodyPr anchor="t" rtlCol="false" tIns="0" lIns="0" bIns="0" rIns="0">
            <a:spAutoFit/>
          </a:bodyPr>
          <a:lstStyle/>
          <a:p>
            <a:pPr algn="l">
              <a:lnSpc>
                <a:spcPts val="9491"/>
              </a:lnSpc>
            </a:pPr>
            <a:r>
              <a:rPr lang="en-US" sz="10665" spc="-511" b="true">
                <a:solidFill>
                  <a:srgbClr val="3C6AA9"/>
                </a:solidFill>
                <a:latin typeface="Aileron Bold"/>
                <a:ea typeface="Aileron Bold"/>
                <a:cs typeface="Aileron Bold"/>
                <a:sym typeface="Aileron Bold"/>
              </a:rPr>
              <a:t>Performance Analysis</a:t>
            </a:r>
          </a:p>
        </p:txBody>
      </p:sp>
      <p:sp>
        <p:nvSpPr>
          <p:cNvPr name="TextBox 3" id="3"/>
          <p:cNvSpPr txBox="true"/>
          <p:nvPr/>
        </p:nvSpPr>
        <p:spPr>
          <a:xfrm rot="0">
            <a:off x="683601" y="2131109"/>
            <a:ext cx="6796897" cy="544703"/>
          </a:xfrm>
          <a:prstGeom prst="rect">
            <a:avLst/>
          </a:prstGeom>
        </p:spPr>
        <p:txBody>
          <a:bodyPr anchor="t" rtlCol="false" tIns="0" lIns="0" bIns="0" rIns="0">
            <a:spAutoFit/>
          </a:bodyPr>
          <a:lstStyle/>
          <a:p>
            <a:pPr algn="l">
              <a:lnSpc>
                <a:spcPts val="4215"/>
              </a:lnSpc>
            </a:pPr>
            <a:r>
              <a:rPr lang="en-US" sz="3399">
                <a:solidFill>
                  <a:srgbClr val="3C6AA9"/>
                </a:solidFill>
                <a:latin typeface="Aileron"/>
                <a:ea typeface="Aileron"/>
                <a:cs typeface="Aileron"/>
                <a:sym typeface="Aileron"/>
              </a:rPr>
              <a:t>Scalability</a:t>
            </a:r>
          </a:p>
        </p:txBody>
      </p:sp>
      <p:grpSp>
        <p:nvGrpSpPr>
          <p:cNvPr name="Group 4" id="4"/>
          <p:cNvGrpSpPr/>
          <p:nvPr/>
        </p:nvGrpSpPr>
        <p:grpSpPr>
          <a:xfrm rot="0">
            <a:off x="0" y="327476"/>
            <a:ext cx="358906" cy="2623314"/>
            <a:chOff x="0" y="0"/>
            <a:chExt cx="94527" cy="690914"/>
          </a:xfrm>
        </p:grpSpPr>
        <p:sp>
          <p:nvSpPr>
            <p:cNvPr name="Freeform 5" id="5"/>
            <p:cNvSpPr/>
            <p:nvPr/>
          </p:nvSpPr>
          <p:spPr>
            <a:xfrm flipH="false" flipV="false" rot="0">
              <a:off x="0" y="0"/>
              <a:ext cx="94527" cy="690914"/>
            </a:xfrm>
            <a:custGeom>
              <a:avLst/>
              <a:gdLst/>
              <a:ahLst/>
              <a:cxnLst/>
              <a:rect r="r" b="b" t="t" l="l"/>
              <a:pathLst>
                <a:path h="690914" w="94527">
                  <a:moveTo>
                    <a:pt x="0" y="0"/>
                  </a:moveTo>
                  <a:lnTo>
                    <a:pt x="94527" y="0"/>
                  </a:lnTo>
                  <a:lnTo>
                    <a:pt x="94527" y="690914"/>
                  </a:lnTo>
                  <a:lnTo>
                    <a:pt x="0" y="690914"/>
                  </a:lnTo>
                  <a:close/>
                </a:path>
              </a:pathLst>
            </a:custGeom>
            <a:solidFill>
              <a:srgbClr val="3C6AA9"/>
            </a:solidFill>
          </p:spPr>
        </p:sp>
        <p:sp>
          <p:nvSpPr>
            <p:cNvPr name="TextBox 6" id="6"/>
            <p:cNvSpPr txBox="true"/>
            <p:nvPr/>
          </p:nvSpPr>
          <p:spPr>
            <a:xfrm>
              <a:off x="0" y="-47625"/>
              <a:ext cx="94527" cy="738539"/>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179453" y="3795841"/>
            <a:ext cx="7976504" cy="602377"/>
          </a:xfrm>
          <a:prstGeom prst="rect">
            <a:avLst/>
          </a:prstGeom>
        </p:spPr>
        <p:txBody>
          <a:bodyPr anchor="t" rtlCol="false" tIns="0" lIns="0" bIns="0" rIns="0">
            <a:spAutoFit/>
          </a:bodyPr>
          <a:lstStyle/>
          <a:p>
            <a:pPr algn="r">
              <a:lnSpc>
                <a:spcPts val="4638"/>
              </a:lnSpc>
            </a:pPr>
            <a:r>
              <a:rPr lang="en-US" b="true" sz="4255">
                <a:solidFill>
                  <a:srgbClr val="F4F1EB"/>
                </a:solidFill>
                <a:latin typeface="Aileron Bold"/>
                <a:ea typeface="Aileron Bold"/>
                <a:cs typeface="Aileron Bold"/>
                <a:sym typeface="Aileron Bold"/>
              </a:rPr>
              <a:t>DIJKSTRA’S ALGORITHM</a:t>
            </a:r>
          </a:p>
        </p:txBody>
      </p:sp>
      <p:sp>
        <p:nvSpPr>
          <p:cNvPr name="TextBox 8" id="8"/>
          <p:cNvSpPr txBox="true"/>
          <p:nvPr/>
        </p:nvSpPr>
        <p:spPr>
          <a:xfrm rot="0">
            <a:off x="1994065" y="5153025"/>
            <a:ext cx="5953060" cy="2748915"/>
          </a:xfrm>
          <a:prstGeom prst="rect">
            <a:avLst/>
          </a:prstGeom>
        </p:spPr>
        <p:txBody>
          <a:bodyPr anchor="t" rtlCol="false" tIns="0" lIns="0" bIns="0" rIns="0">
            <a:spAutoFit/>
          </a:bodyPr>
          <a:lstStyle/>
          <a:p>
            <a:pPr algn="l" marL="518165" indent="-259082" lvl="1">
              <a:lnSpc>
                <a:spcPts val="2760"/>
              </a:lnSpc>
              <a:buFont typeface="Arial"/>
              <a:buChar char="•"/>
            </a:pPr>
            <a:r>
              <a:rPr lang="en-US" sz="2400">
                <a:solidFill>
                  <a:srgbClr val="000000"/>
                </a:solidFill>
                <a:latin typeface="Aileron"/>
                <a:ea typeface="Aileron"/>
                <a:cs typeface="Aileron"/>
                <a:sym typeface="Aileron"/>
              </a:rPr>
              <a:t>Scales well for all-</a:t>
            </a:r>
            <a:r>
              <a:rPr lang="en-US" sz="2400">
                <a:solidFill>
                  <a:srgbClr val="000000"/>
                </a:solidFill>
                <a:latin typeface="Aileron"/>
                <a:ea typeface="Aileron"/>
                <a:cs typeface="Aileron"/>
                <a:sym typeface="Aileron"/>
              </a:rPr>
              <a:t>pairs or</a:t>
            </a:r>
            <a:r>
              <a:rPr lang="en-US" sz="2400">
                <a:solidFill>
                  <a:srgbClr val="000000"/>
                </a:solidFill>
                <a:latin typeface="Aileron"/>
                <a:ea typeface="Aileron"/>
                <a:cs typeface="Aileron"/>
                <a:sym typeface="Aileron"/>
              </a:rPr>
              <a:t> mult</a:t>
            </a:r>
            <a:r>
              <a:rPr lang="en-US" sz="2400">
                <a:solidFill>
                  <a:srgbClr val="000000"/>
                </a:solidFill>
                <a:latin typeface="Aileron"/>
                <a:ea typeface="Aileron"/>
                <a:cs typeface="Aileron"/>
                <a:sym typeface="Aileron"/>
              </a:rPr>
              <a:t>i-dest</a:t>
            </a:r>
            <a:r>
              <a:rPr lang="en-US" sz="2400">
                <a:solidFill>
                  <a:srgbClr val="000000"/>
                </a:solidFill>
                <a:latin typeface="Aileron"/>
                <a:ea typeface="Aileron"/>
                <a:cs typeface="Aileron"/>
                <a:sym typeface="Aileron"/>
              </a:rPr>
              <a:t>ination routing.</a:t>
            </a:r>
          </a:p>
          <a:p>
            <a:pPr algn="l" marL="518165" indent="-259082" lvl="1">
              <a:lnSpc>
                <a:spcPts val="2760"/>
              </a:lnSpc>
              <a:buFont typeface="Arial"/>
              <a:buChar char="•"/>
            </a:pPr>
            <a:r>
              <a:rPr lang="en-US" sz="2400">
                <a:solidFill>
                  <a:srgbClr val="000000"/>
                </a:solidFill>
                <a:latin typeface="Aileron"/>
                <a:ea typeface="Aileron"/>
                <a:cs typeface="Aileron"/>
                <a:sym typeface="Aileron"/>
              </a:rPr>
              <a:t>Not</a:t>
            </a:r>
            <a:r>
              <a:rPr lang="en-US" sz="2400">
                <a:solidFill>
                  <a:srgbClr val="000000"/>
                </a:solidFill>
                <a:latin typeface="Aileron"/>
                <a:ea typeface="Aileron"/>
                <a:cs typeface="Aileron"/>
                <a:sym typeface="Aileron"/>
              </a:rPr>
              <a:t> </a:t>
            </a:r>
            <a:r>
              <a:rPr lang="en-US" sz="2400">
                <a:solidFill>
                  <a:srgbClr val="000000"/>
                </a:solidFill>
                <a:latin typeface="Aileron"/>
                <a:ea typeface="Aileron"/>
                <a:cs typeface="Aileron"/>
                <a:sym typeface="Aileron"/>
              </a:rPr>
              <a:t>effici</a:t>
            </a:r>
            <a:r>
              <a:rPr lang="en-US" sz="2400">
                <a:solidFill>
                  <a:srgbClr val="000000"/>
                </a:solidFill>
                <a:latin typeface="Aileron"/>
                <a:ea typeface="Aileron"/>
                <a:cs typeface="Aileron"/>
                <a:sym typeface="Aileron"/>
              </a:rPr>
              <a:t>ent for</a:t>
            </a:r>
            <a:r>
              <a:rPr lang="en-US" sz="2400">
                <a:solidFill>
                  <a:srgbClr val="000000"/>
                </a:solidFill>
                <a:latin typeface="Aileron"/>
                <a:ea typeface="Aileron"/>
                <a:cs typeface="Aileron"/>
                <a:sym typeface="Aileron"/>
              </a:rPr>
              <a:t> single-source to single-target in large graphs.</a:t>
            </a:r>
          </a:p>
          <a:p>
            <a:pPr algn="l" marL="518165" indent="-259082" lvl="1">
              <a:lnSpc>
                <a:spcPts val="2760"/>
              </a:lnSpc>
              <a:buFont typeface="Arial"/>
              <a:buChar char="•"/>
            </a:pPr>
            <a:r>
              <a:rPr lang="en-US" sz="2400">
                <a:solidFill>
                  <a:srgbClr val="000000"/>
                </a:solidFill>
                <a:latin typeface="Aileron"/>
                <a:ea typeface="Aileron"/>
                <a:cs typeface="Aileron"/>
                <a:sym typeface="Aileron"/>
              </a:rPr>
              <a:t>May explore unrelated paths (e.g., towards Johor or Perak), increasing processing time.</a:t>
            </a:r>
          </a:p>
          <a:p>
            <a:pPr algn="l">
              <a:lnSpc>
                <a:spcPts val="2760"/>
              </a:lnSpc>
            </a:pPr>
          </a:p>
        </p:txBody>
      </p:sp>
      <p:sp>
        <p:nvSpPr>
          <p:cNvPr name="TextBox 9" id="9"/>
          <p:cNvSpPr txBox="true"/>
          <p:nvPr/>
        </p:nvSpPr>
        <p:spPr>
          <a:xfrm rot="0">
            <a:off x="7480498" y="3795841"/>
            <a:ext cx="7976504" cy="602377"/>
          </a:xfrm>
          <a:prstGeom prst="rect">
            <a:avLst/>
          </a:prstGeom>
        </p:spPr>
        <p:txBody>
          <a:bodyPr anchor="t" rtlCol="false" tIns="0" lIns="0" bIns="0" rIns="0">
            <a:spAutoFit/>
          </a:bodyPr>
          <a:lstStyle/>
          <a:p>
            <a:pPr algn="r">
              <a:lnSpc>
                <a:spcPts val="4638"/>
              </a:lnSpc>
            </a:pPr>
            <a:r>
              <a:rPr lang="en-US" b="true" sz="4255">
                <a:solidFill>
                  <a:srgbClr val="F4F1EB"/>
                </a:solidFill>
                <a:latin typeface="Aileron Bold"/>
                <a:ea typeface="Aileron Bold"/>
                <a:cs typeface="Aileron Bold"/>
                <a:sym typeface="Aileron Bold"/>
              </a:rPr>
              <a:t>   A* ALGORITHM   </a:t>
            </a:r>
          </a:p>
        </p:txBody>
      </p:sp>
      <p:sp>
        <p:nvSpPr>
          <p:cNvPr name="TextBox 10" id="10"/>
          <p:cNvSpPr txBox="true"/>
          <p:nvPr/>
        </p:nvSpPr>
        <p:spPr>
          <a:xfrm rot="0">
            <a:off x="10260320" y="5153025"/>
            <a:ext cx="5953060" cy="2748915"/>
          </a:xfrm>
          <a:prstGeom prst="rect">
            <a:avLst/>
          </a:prstGeom>
        </p:spPr>
        <p:txBody>
          <a:bodyPr anchor="t" rtlCol="false" tIns="0" lIns="0" bIns="0" rIns="0">
            <a:spAutoFit/>
          </a:bodyPr>
          <a:lstStyle/>
          <a:p>
            <a:pPr algn="l" marL="518165" indent="-259082" lvl="1">
              <a:lnSpc>
                <a:spcPts val="2760"/>
              </a:lnSpc>
              <a:buFont typeface="Arial"/>
              <a:buChar char="•"/>
            </a:pPr>
            <a:r>
              <a:rPr lang="en-US" sz="2400">
                <a:solidFill>
                  <a:srgbClr val="000000"/>
                </a:solidFill>
                <a:latin typeface="Aileron"/>
                <a:ea typeface="Aileron"/>
                <a:cs typeface="Aileron"/>
                <a:sym typeface="Aileron"/>
              </a:rPr>
              <a:t>Designed for single-source to single-target scenarios.</a:t>
            </a:r>
          </a:p>
          <a:p>
            <a:pPr algn="l" marL="518165" indent="-259082" lvl="1">
              <a:lnSpc>
                <a:spcPts val="2760"/>
              </a:lnSpc>
              <a:buFont typeface="Arial"/>
              <a:buChar char="•"/>
            </a:pPr>
            <a:r>
              <a:rPr lang="en-US" sz="2400">
                <a:solidFill>
                  <a:srgbClr val="000000"/>
                </a:solidFill>
                <a:latin typeface="Aileron"/>
                <a:ea typeface="Aileron"/>
                <a:cs typeface="Aileron"/>
                <a:sym typeface="Aileron"/>
              </a:rPr>
              <a:t>Scales better in large networks when a suitable h</a:t>
            </a:r>
            <a:r>
              <a:rPr lang="en-US" sz="2400">
                <a:solidFill>
                  <a:srgbClr val="000000"/>
                </a:solidFill>
                <a:latin typeface="Aileron"/>
                <a:ea typeface="Aileron"/>
                <a:cs typeface="Aileron"/>
                <a:sym typeface="Aileron"/>
              </a:rPr>
              <a:t>euristic is used.</a:t>
            </a:r>
          </a:p>
          <a:p>
            <a:pPr algn="l" marL="518165" indent="-259082" lvl="1">
              <a:lnSpc>
                <a:spcPts val="2760"/>
              </a:lnSpc>
              <a:buFont typeface="Arial"/>
              <a:buChar char="•"/>
            </a:pPr>
            <a:r>
              <a:rPr lang="en-US" sz="2400">
                <a:solidFill>
                  <a:srgbClr val="000000"/>
                </a:solidFill>
                <a:latin typeface="Aileron"/>
                <a:ea typeface="Aileron"/>
                <a:cs typeface="Aileron"/>
                <a:sym typeface="Aileron"/>
              </a:rPr>
              <a:t>In this project, a heuristic like </a:t>
            </a:r>
            <a:r>
              <a:rPr lang="en-US" sz="2400">
                <a:solidFill>
                  <a:srgbClr val="000000"/>
                </a:solidFill>
                <a:latin typeface="Aileron"/>
                <a:ea typeface="Aileron"/>
                <a:cs typeface="Aileron"/>
                <a:sym typeface="Aileron"/>
              </a:rPr>
              <a:t>stra</a:t>
            </a:r>
            <a:r>
              <a:rPr lang="en-US" sz="2400">
                <a:solidFill>
                  <a:srgbClr val="000000"/>
                </a:solidFill>
                <a:latin typeface="Aileron"/>
                <a:ea typeface="Aileron"/>
                <a:cs typeface="Aileron"/>
                <a:sym typeface="Aileron"/>
              </a:rPr>
              <a:t>ight-line distance to Besut is admissible and consistent,</a:t>
            </a:r>
            <a:r>
              <a:rPr lang="en-US" sz="2400">
                <a:solidFill>
                  <a:srgbClr val="000000"/>
                </a:solidFill>
                <a:latin typeface="Aileron"/>
                <a:ea typeface="Aileron"/>
                <a:cs typeface="Aileron"/>
                <a:sym typeface="Aileron"/>
              </a:rPr>
              <a:t> ensuring A*’s efficiency.</a:t>
            </a:r>
          </a:p>
          <a:p>
            <a:pPr algn="l">
              <a:lnSpc>
                <a:spcPts val="2760"/>
              </a:lnSpc>
            </a:pP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327476"/>
            <a:ext cx="358906" cy="2623314"/>
            <a:chOff x="0" y="0"/>
            <a:chExt cx="94527" cy="690914"/>
          </a:xfrm>
        </p:grpSpPr>
        <p:sp>
          <p:nvSpPr>
            <p:cNvPr name="Freeform 3" id="3"/>
            <p:cNvSpPr/>
            <p:nvPr/>
          </p:nvSpPr>
          <p:spPr>
            <a:xfrm flipH="false" flipV="false" rot="0">
              <a:off x="0" y="0"/>
              <a:ext cx="94527" cy="690914"/>
            </a:xfrm>
            <a:custGeom>
              <a:avLst/>
              <a:gdLst/>
              <a:ahLst/>
              <a:cxnLst/>
              <a:rect r="r" b="b" t="t" l="l"/>
              <a:pathLst>
                <a:path h="690914" w="94527">
                  <a:moveTo>
                    <a:pt x="0" y="0"/>
                  </a:moveTo>
                  <a:lnTo>
                    <a:pt x="94527" y="0"/>
                  </a:lnTo>
                  <a:lnTo>
                    <a:pt x="94527" y="690914"/>
                  </a:lnTo>
                  <a:lnTo>
                    <a:pt x="0" y="690914"/>
                  </a:lnTo>
                  <a:close/>
                </a:path>
              </a:pathLst>
            </a:custGeom>
            <a:solidFill>
              <a:srgbClr val="3C6AA9"/>
            </a:solidFill>
          </p:spPr>
        </p:sp>
        <p:sp>
          <p:nvSpPr>
            <p:cNvPr name="TextBox 4" id="4"/>
            <p:cNvSpPr txBox="true"/>
            <p:nvPr/>
          </p:nvSpPr>
          <p:spPr>
            <a:xfrm>
              <a:off x="0" y="-47625"/>
              <a:ext cx="94527" cy="738539"/>
            </a:xfrm>
            <a:prstGeom prst="rect">
              <a:avLst/>
            </a:prstGeom>
          </p:spPr>
          <p:txBody>
            <a:bodyPr anchor="ctr" rtlCol="false" tIns="50800" lIns="50800" bIns="50800" rIns="50800"/>
            <a:lstStyle/>
            <a:p>
              <a:pPr algn="ctr">
                <a:lnSpc>
                  <a:spcPts val="3499"/>
                </a:lnSpc>
              </a:pPr>
            </a:p>
          </p:txBody>
        </p:sp>
      </p:grpSp>
      <p:graphicFrame>
        <p:nvGraphicFramePr>
          <p:cNvPr name="Table 5" id="5"/>
          <p:cNvGraphicFramePr>
            <a:graphicFrameLocks noGrp="true"/>
          </p:cNvGraphicFramePr>
          <p:nvPr/>
        </p:nvGraphicFramePr>
        <p:xfrm>
          <a:off x="2370162" y="3546961"/>
          <a:ext cx="13547676" cy="5755251"/>
        </p:xfrm>
        <a:graphic>
          <a:graphicData uri="http://schemas.openxmlformats.org/drawingml/2006/table">
            <a:tbl>
              <a:tblPr/>
              <a:tblGrid>
                <a:gridCol w="4096957"/>
                <a:gridCol w="4878214"/>
                <a:gridCol w="4572505"/>
              </a:tblGrid>
              <a:tr h="1267844">
                <a:tc>
                  <a:txBody>
                    <a:bodyPr anchor="t" rtlCol="false"/>
                    <a:lstStyle/>
                    <a:p>
                      <a:pPr algn="ctr">
                        <a:lnSpc>
                          <a:spcPts val="3779"/>
                        </a:lnSpc>
                        <a:defRPr/>
                      </a:pPr>
                      <a:r>
                        <a:rPr lang="en-US" sz="2699" b="true">
                          <a:solidFill>
                            <a:srgbClr val="000000"/>
                          </a:solidFill>
                          <a:latin typeface="Aileron Bold"/>
                          <a:ea typeface="Aileron Bold"/>
                          <a:cs typeface="Aileron Bold"/>
                          <a:sym typeface="Aileron Bold"/>
                        </a:rPr>
                        <a:t>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b="true">
                          <a:solidFill>
                            <a:srgbClr val="000000"/>
                          </a:solidFill>
                          <a:latin typeface="Aileron Bold"/>
                          <a:ea typeface="Aileron Bold"/>
                          <a:cs typeface="Aileron Bold"/>
                          <a:sym typeface="Aileron Bold"/>
                        </a:rPr>
                        <a:t>Dijkstra’s Algorithm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779"/>
                        </a:lnSpc>
                        <a:defRPr/>
                      </a:pPr>
                      <a:r>
                        <a:rPr lang="en-US" sz="2700" b="true">
                          <a:solidFill>
                            <a:srgbClr val="000000"/>
                          </a:solidFill>
                          <a:latin typeface="Aileron Bold"/>
                          <a:ea typeface="Aileron Bold"/>
                          <a:cs typeface="Aileron Bold"/>
                          <a:sym typeface="Aileron Bold"/>
                        </a:rPr>
                        <a:t>A* Algorithm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42387">
                <a:tc>
                  <a:txBody>
                    <a:bodyPr anchor="t" rtlCol="false"/>
                    <a:lstStyle/>
                    <a:p>
                      <a:pPr algn="ctr">
                        <a:lnSpc>
                          <a:spcPts val="3779"/>
                        </a:lnSpc>
                        <a:defRPr/>
                      </a:pPr>
                      <a:r>
                        <a:rPr lang="en-US" sz="2700" b="true">
                          <a:solidFill>
                            <a:srgbClr val="000000"/>
                          </a:solidFill>
                          <a:latin typeface="Aileron Bold"/>
                          <a:ea typeface="Aileron Bold"/>
                          <a:cs typeface="Aileron Bold"/>
                          <a:sym typeface="Aileron Bold"/>
                        </a:rPr>
                        <a:t>Routing Objective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Aileron"/>
                          <a:ea typeface="Aileron"/>
                          <a:cs typeface="Aileron"/>
                          <a:sym typeface="Aileron"/>
                        </a:rPr>
                        <a:t>Calculates paths to all nodes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Aileron"/>
                          <a:ea typeface="Aileron"/>
                          <a:cs typeface="Aileron"/>
                          <a:sym typeface="Aileron"/>
                        </a:rPr>
                        <a:t>calculates path to a single goal node (Besut)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42387">
                <a:tc>
                  <a:txBody>
                    <a:bodyPr anchor="t" rtlCol="false"/>
                    <a:lstStyle/>
                    <a:p>
                      <a:pPr algn="ctr">
                        <a:lnSpc>
                          <a:spcPts val="3779"/>
                        </a:lnSpc>
                        <a:defRPr/>
                      </a:pPr>
                      <a:r>
                        <a:rPr lang="en-US" sz="2700" b="true">
                          <a:solidFill>
                            <a:srgbClr val="000000"/>
                          </a:solidFill>
                          <a:latin typeface="Aileron Bold"/>
                          <a:ea typeface="Aileron Bold"/>
                          <a:cs typeface="Aileron Bold"/>
                          <a:sym typeface="Aileron Bold"/>
                        </a:rPr>
                        <a:t>Traffic Environment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Aileron"/>
                          <a:ea typeface="Aileron"/>
                          <a:cs typeface="Aileron"/>
                          <a:sym typeface="Aileron"/>
                        </a:rPr>
                        <a:t>Does not prioritize goal-related paths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Aileron"/>
                          <a:ea typeface="Aileron"/>
                          <a:cs typeface="Aileron"/>
                          <a:sym typeface="Aileron"/>
                        </a:rPr>
                        <a:t>Uses heuristic to focus on routes toward Besut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02634">
                <a:tc>
                  <a:txBody>
                    <a:bodyPr anchor="t" rtlCol="false"/>
                    <a:lstStyle/>
                    <a:p>
                      <a:pPr algn="ctr">
                        <a:lnSpc>
                          <a:spcPts val="3779"/>
                        </a:lnSpc>
                        <a:defRPr/>
                      </a:pPr>
                      <a:r>
                        <a:rPr lang="en-US" sz="2700" b="true">
                          <a:solidFill>
                            <a:srgbClr val="000000"/>
                          </a:solidFill>
                          <a:latin typeface="Aileron Bold"/>
                          <a:ea typeface="Aileron Bold"/>
                          <a:cs typeface="Aileron Bold"/>
                          <a:sym typeface="Aileron Bold"/>
                        </a:rPr>
                        <a:t>Festive Travel Suitability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Aileron"/>
                          <a:ea typeface="Aileron"/>
                          <a:cs typeface="Aileron"/>
                          <a:sym typeface="Aileron"/>
                        </a:rPr>
                        <a:t>slower due to full-map exploration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640"/>
                        </a:lnSpc>
                        <a:defRPr/>
                      </a:pPr>
                      <a:r>
                        <a:rPr lang="en-US" sz="2600">
                          <a:solidFill>
                            <a:srgbClr val="000000"/>
                          </a:solidFill>
                          <a:latin typeface="Aileron"/>
                          <a:ea typeface="Aileron"/>
                          <a:cs typeface="Aileron"/>
                          <a:sym typeface="Aileron"/>
                        </a:rPr>
                        <a:t>efficient, fast, and scalable for congested holiday routes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683601" y="835452"/>
            <a:ext cx="16920798" cy="1305712"/>
          </a:xfrm>
          <a:prstGeom prst="rect">
            <a:avLst/>
          </a:prstGeom>
        </p:spPr>
        <p:txBody>
          <a:bodyPr anchor="t" rtlCol="false" tIns="0" lIns="0" bIns="0" rIns="0">
            <a:spAutoFit/>
          </a:bodyPr>
          <a:lstStyle/>
          <a:p>
            <a:pPr algn="l">
              <a:lnSpc>
                <a:spcPts val="9491"/>
              </a:lnSpc>
            </a:pPr>
            <a:r>
              <a:rPr lang="en-US" sz="10665" spc="-511" b="true">
                <a:solidFill>
                  <a:srgbClr val="3C6AA9"/>
                </a:solidFill>
                <a:latin typeface="Aileron Bold"/>
                <a:ea typeface="Aileron Bold"/>
                <a:cs typeface="Aileron Bold"/>
                <a:sym typeface="Aileron Bold"/>
              </a:rPr>
              <a:t>Performance Analysis</a:t>
            </a:r>
          </a:p>
        </p:txBody>
      </p:sp>
      <p:sp>
        <p:nvSpPr>
          <p:cNvPr name="TextBox 7" id="7"/>
          <p:cNvSpPr txBox="true"/>
          <p:nvPr/>
        </p:nvSpPr>
        <p:spPr>
          <a:xfrm rot="0">
            <a:off x="683601" y="2131109"/>
            <a:ext cx="6796897" cy="544703"/>
          </a:xfrm>
          <a:prstGeom prst="rect">
            <a:avLst/>
          </a:prstGeom>
        </p:spPr>
        <p:txBody>
          <a:bodyPr anchor="t" rtlCol="false" tIns="0" lIns="0" bIns="0" rIns="0">
            <a:spAutoFit/>
          </a:bodyPr>
          <a:lstStyle/>
          <a:p>
            <a:pPr algn="l">
              <a:lnSpc>
                <a:spcPts val="4215"/>
              </a:lnSpc>
            </a:pPr>
            <a:r>
              <a:rPr lang="en-US" sz="3399">
                <a:solidFill>
                  <a:srgbClr val="3C6AA9"/>
                </a:solidFill>
                <a:latin typeface="Aileron"/>
                <a:ea typeface="Aileron"/>
                <a:cs typeface="Aileron"/>
                <a:sym typeface="Aileron"/>
              </a:rPr>
              <a:t>Comparison in Project Context</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C6AA9"/>
        </a:solidFill>
      </p:bgPr>
    </p:bg>
    <p:spTree>
      <p:nvGrpSpPr>
        <p:cNvPr id="1" name=""/>
        <p:cNvGrpSpPr/>
        <p:nvPr/>
      </p:nvGrpSpPr>
      <p:grpSpPr>
        <a:xfrm>
          <a:off x="0" y="0"/>
          <a:ext cx="0" cy="0"/>
          <a:chOff x="0" y="0"/>
          <a:chExt cx="0" cy="0"/>
        </a:xfrm>
      </p:grpSpPr>
      <p:grpSp>
        <p:nvGrpSpPr>
          <p:cNvPr name="Group 2" id="2"/>
          <p:cNvGrpSpPr/>
          <p:nvPr/>
        </p:nvGrpSpPr>
        <p:grpSpPr>
          <a:xfrm rot="0">
            <a:off x="8446642" y="0"/>
            <a:ext cx="9841358" cy="10287000"/>
            <a:chOff x="0" y="0"/>
            <a:chExt cx="1835461" cy="1918575"/>
          </a:xfrm>
        </p:grpSpPr>
        <p:sp>
          <p:nvSpPr>
            <p:cNvPr name="Freeform 3" id="3"/>
            <p:cNvSpPr/>
            <p:nvPr/>
          </p:nvSpPr>
          <p:spPr>
            <a:xfrm flipH="false" flipV="false" rot="0">
              <a:off x="0" y="0"/>
              <a:ext cx="1835460" cy="1918575"/>
            </a:xfrm>
            <a:custGeom>
              <a:avLst/>
              <a:gdLst/>
              <a:ahLst/>
              <a:cxnLst/>
              <a:rect r="r" b="b" t="t" l="l"/>
              <a:pathLst>
                <a:path h="1918575" w="1835460">
                  <a:moveTo>
                    <a:pt x="0" y="0"/>
                  </a:moveTo>
                  <a:lnTo>
                    <a:pt x="1835460" y="0"/>
                  </a:lnTo>
                  <a:lnTo>
                    <a:pt x="1835460" y="1918575"/>
                  </a:lnTo>
                  <a:lnTo>
                    <a:pt x="0" y="1918575"/>
                  </a:lnTo>
                  <a:close/>
                </a:path>
              </a:pathLst>
            </a:custGeom>
            <a:solidFill>
              <a:srgbClr val="1B528E"/>
            </a:solidFill>
          </p:spPr>
        </p:sp>
      </p:grpSp>
      <p:grpSp>
        <p:nvGrpSpPr>
          <p:cNvPr name="Group 4" id="4"/>
          <p:cNvGrpSpPr/>
          <p:nvPr/>
        </p:nvGrpSpPr>
        <p:grpSpPr>
          <a:xfrm rot="0">
            <a:off x="9387320" y="651604"/>
            <a:ext cx="7871980" cy="8983791"/>
            <a:chOff x="0" y="0"/>
            <a:chExt cx="10495973" cy="11978388"/>
          </a:xfrm>
        </p:grpSpPr>
        <p:sp>
          <p:nvSpPr>
            <p:cNvPr name="TextBox 5" id="5"/>
            <p:cNvSpPr txBox="true"/>
            <p:nvPr/>
          </p:nvSpPr>
          <p:spPr>
            <a:xfrm rot="0">
              <a:off x="0" y="866409"/>
              <a:ext cx="10495973" cy="2948305"/>
            </a:xfrm>
            <a:prstGeom prst="rect">
              <a:avLst/>
            </a:prstGeom>
          </p:spPr>
          <p:txBody>
            <a:bodyPr anchor="t" rtlCol="false" tIns="0" lIns="0" bIns="0" rIns="0">
              <a:spAutoFit/>
            </a:bodyPr>
            <a:lstStyle/>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Traveling from UPM to Besut becomes highly challenging during festive seasons (e.g., Hari Raya, Chinese New Year).</a:t>
              </a:r>
            </a:p>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The journey involves key expressways: ELITE, LPT1, and LPT2.</a:t>
              </a:r>
            </a:p>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Severe congestion is common, especially at major choke points such as Gombak Tol, Karak Highway, Kuantan exit</a:t>
              </a:r>
            </a:p>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A typical 7–8 hour trip can exceed 12 hours during peak traffic.</a:t>
              </a:r>
            </a:p>
          </p:txBody>
        </p:sp>
        <p:sp>
          <p:nvSpPr>
            <p:cNvPr name="TextBox 6" id="6"/>
            <p:cNvSpPr txBox="true"/>
            <p:nvPr/>
          </p:nvSpPr>
          <p:spPr>
            <a:xfrm rot="0">
              <a:off x="0" y="-57150"/>
              <a:ext cx="10495973" cy="666750"/>
            </a:xfrm>
            <a:prstGeom prst="rect">
              <a:avLst/>
            </a:prstGeom>
          </p:spPr>
          <p:txBody>
            <a:bodyPr anchor="t" rtlCol="false" tIns="0" lIns="0" bIns="0" rIns="0">
              <a:spAutoFit/>
            </a:bodyPr>
            <a:lstStyle/>
            <a:p>
              <a:pPr algn="l" marL="0" indent="0" lvl="0">
                <a:lnSpc>
                  <a:spcPts val="4200"/>
                </a:lnSpc>
                <a:spcBef>
                  <a:spcPct val="0"/>
                </a:spcBef>
              </a:pPr>
              <a:r>
                <a:rPr lang="en-US" b="true" sz="3000" u="none">
                  <a:solidFill>
                    <a:srgbClr val="FFFFFF"/>
                  </a:solidFill>
                  <a:latin typeface="Canva Sans Bold"/>
                  <a:ea typeface="Canva Sans Bold"/>
                  <a:cs typeface="Canva Sans Bold"/>
                  <a:sym typeface="Canva Sans Bold"/>
                </a:rPr>
                <a:t>1. Overview of the issue</a:t>
              </a:r>
            </a:p>
          </p:txBody>
        </p:sp>
        <p:sp>
          <p:nvSpPr>
            <p:cNvPr name="TextBox 7" id="7"/>
            <p:cNvSpPr txBox="true"/>
            <p:nvPr/>
          </p:nvSpPr>
          <p:spPr>
            <a:xfrm rot="0">
              <a:off x="0" y="5438705"/>
              <a:ext cx="10495973" cy="2948305"/>
            </a:xfrm>
            <a:prstGeom prst="rect">
              <a:avLst/>
            </a:prstGeom>
          </p:spPr>
          <p:txBody>
            <a:bodyPr anchor="t" rtlCol="false" tIns="0" lIns="0" bIns="0" rIns="0">
              <a:spAutoFit/>
            </a:bodyPr>
            <a:lstStyle/>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Massive surge in vehicles heading back to hometowns.</a:t>
              </a:r>
            </a:p>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Limited alternative routes between East Coast and central region.</a:t>
              </a:r>
            </a:p>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Highway toll bottlenecks (manual lanes &amp; SmartTAG saturation).</a:t>
              </a:r>
            </a:p>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Accidents or road closures worsen delays.</a:t>
              </a:r>
            </a:p>
          </p:txBody>
        </p:sp>
        <p:sp>
          <p:nvSpPr>
            <p:cNvPr name="TextBox 8" id="8"/>
            <p:cNvSpPr txBox="true"/>
            <p:nvPr/>
          </p:nvSpPr>
          <p:spPr>
            <a:xfrm rot="0">
              <a:off x="0" y="4514921"/>
              <a:ext cx="10495973" cy="666750"/>
            </a:xfrm>
            <a:prstGeom prst="rect">
              <a:avLst/>
            </a:prstGeom>
          </p:spPr>
          <p:txBody>
            <a:bodyPr anchor="t" rtlCol="false" tIns="0" lIns="0" bIns="0" rIns="0">
              <a:spAutoFit/>
            </a:bodyPr>
            <a:lstStyle/>
            <a:p>
              <a:pPr algn="l" marL="0" indent="0" lvl="0">
                <a:lnSpc>
                  <a:spcPts val="4200"/>
                </a:lnSpc>
                <a:spcBef>
                  <a:spcPct val="0"/>
                </a:spcBef>
              </a:pPr>
              <a:r>
                <a:rPr lang="en-US" b="true" sz="3000" u="none">
                  <a:solidFill>
                    <a:srgbClr val="FFFFFF"/>
                  </a:solidFill>
                  <a:latin typeface="Canva Sans Bold"/>
                  <a:ea typeface="Canva Sans Bold"/>
                  <a:cs typeface="Canva Sans Bold"/>
                  <a:sym typeface="Canva Sans Bold"/>
                </a:rPr>
                <a:t>2.Factors contributing to congestion</a:t>
              </a:r>
            </a:p>
          </p:txBody>
        </p:sp>
        <p:sp>
          <p:nvSpPr>
            <p:cNvPr name="TextBox 9" id="9"/>
            <p:cNvSpPr txBox="true"/>
            <p:nvPr/>
          </p:nvSpPr>
          <p:spPr>
            <a:xfrm rot="0">
              <a:off x="0" y="10020683"/>
              <a:ext cx="10495973" cy="1957705"/>
            </a:xfrm>
            <a:prstGeom prst="rect">
              <a:avLst/>
            </a:prstGeom>
          </p:spPr>
          <p:txBody>
            <a:bodyPr anchor="t" rtlCol="false" tIns="0" lIns="0" bIns="0" rIns="0">
              <a:spAutoFit/>
            </a:bodyPr>
            <a:lstStyle/>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Increased travel time and driver fatigue.</a:t>
              </a:r>
            </a:p>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Higher fuel and toll costs.</a:t>
              </a:r>
            </a:p>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Delayed arrival for celebrations or important events</a:t>
              </a:r>
            </a:p>
            <a:p>
              <a:pPr algn="l" marL="453390" indent="-226695" lvl="1">
                <a:lnSpc>
                  <a:spcPts val="2940"/>
                </a:lnSpc>
                <a:spcBef>
                  <a:spcPct val="0"/>
                </a:spcBef>
                <a:buFont typeface="Arial"/>
                <a:buChar char="•"/>
              </a:pPr>
              <a:r>
                <a:rPr lang="en-US" sz="2100" u="none">
                  <a:solidFill>
                    <a:srgbClr val="FFFFFF"/>
                  </a:solidFill>
                  <a:latin typeface="Aileron"/>
                  <a:ea typeface="Aileron"/>
                  <a:cs typeface="Aileron"/>
                  <a:sym typeface="Aileron"/>
                </a:rPr>
                <a:t>Emergency response delays</a:t>
              </a:r>
            </a:p>
          </p:txBody>
        </p:sp>
        <p:sp>
          <p:nvSpPr>
            <p:cNvPr name="TextBox 10" id="10"/>
            <p:cNvSpPr txBox="true"/>
            <p:nvPr/>
          </p:nvSpPr>
          <p:spPr>
            <a:xfrm rot="0">
              <a:off x="0" y="9097703"/>
              <a:ext cx="10495973" cy="666750"/>
            </a:xfrm>
            <a:prstGeom prst="rect">
              <a:avLst/>
            </a:prstGeom>
          </p:spPr>
          <p:txBody>
            <a:bodyPr anchor="t" rtlCol="false" tIns="0" lIns="0" bIns="0" rIns="0">
              <a:spAutoFit/>
            </a:bodyPr>
            <a:lstStyle/>
            <a:p>
              <a:pPr algn="l" marL="0" indent="0" lvl="0">
                <a:lnSpc>
                  <a:spcPts val="4200"/>
                </a:lnSpc>
                <a:spcBef>
                  <a:spcPct val="0"/>
                </a:spcBef>
              </a:pPr>
              <a:r>
                <a:rPr lang="en-US" b="true" sz="3000" u="none">
                  <a:solidFill>
                    <a:srgbClr val="FFFFFF"/>
                  </a:solidFill>
                  <a:latin typeface="Canva Sans Bold"/>
                  <a:ea typeface="Canva Sans Bold"/>
                  <a:cs typeface="Canva Sans Bold"/>
                  <a:sym typeface="Canva Sans Bold"/>
                </a:rPr>
                <a:t>3.Impacts</a:t>
              </a:r>
            </a:p>
          </p:txBody>
        </p:sp>
      </p:grpSp>
      <p:grpSp>
        <p:nvGrpSpPr>
          <p:cNvPr name="Group 11" id="11"/>
          <p:cNvGrpSpPr/>
          <p:nvPr/>
        </p:nvGrpSpPr>
        <p:grpSpPr>
          <a:xfrm rot="0">
            <a:off x="0" y="3885125"/>
            <a:ext cx="8446642" cy="6401875"/>
            <a:chOff x="0" y="0"/>
            <a:chExt cx="1511156" cy="1145335"/>
          </a:xfrm>
        </p:grpSpPr>
        <p:sp>
          <p:nvSpPr>
            <p:cNvPr name="Freeform 12" id="12"/>
            <p:cNvSpPr/>
            <p:nvPr/>
          </p:nvSpPr>
          <p:spPr>
            <a:xfrm flipH="false" flipV="false" rot="0">
              <a:off x="0" y="0"/>
              <a:ext cx="1511156" cy="1145335"/>
            </a:xfrm>
            <a:custGeom>
              <a:avLst/>
              <a:gdLst/>
              <a:ahLst/>
              <a:cxnLst/>
              <a:rect r="r" b="b" t="t" l="l"/>
              <a:pathLst>
                <a:path h="1145335" w="1511156">
                  <a:moveTo>
                    <a:pt x="0" y="0"/>
                  </a:moveTo>
                  <a:lnTo>
                    <a:pt x="1511156" y="0"/>
                  </a:lnTo>
                  <a:lnTo>
                    <a:pt x="1511156" y="1145335"/>
                  </a:lnTo>
                  <a:lnTo>
                    <a:pt x="0" y="1145335"/>
                  </a:lnTo>
                  <a:close/>
                </a:path>
              </a:pathLst>
            </a:custGeom>
            <a:blipFill>
              <a:blip r:embed="rId2"/>
              <a:stretch>
                <a:fillRect l="-6772" t="0" r="-6772" b="0"/>
              </a:stretch>
            </a:blipFill>
          </p:spPr>
        </p:sp>
      </p:grpSp>
      <p:sp>
        <p:nvSpPr>
          <p:cNvPr name="TextBox 13" id="13"/>
          <p:cNvSpPr txBox="true"/>
          <p:nvPr/>
        </p:nvSpPr>
        <p:spPr>
          <a:xfrm rot="0">
            <a:off x="1028700" y="1326803"/>
            <a:ext cx="6470854" cy="1024890"/>
          </a:xfrm>
          <a:prstGeom prst="rect">
            <a:avLst/>
          </a:prstGeom>
        </p:spPr>
        <p:txBody>
          <a:bodyPr anchor="t" rtlCol="false" tIns="0" lIns="0" bIns="0" rIns="0">
            <a:spAutoFit/>
          </a:bodyPr>
          <a:lstStyle/>
          <a:p>
            <a:pPr algn="l" marL="0" indent="0" lvl="0">
              <a:lnSpc>
                <a:spcPts val="7920"/>
              </a:lnSpc>
              <a:spcBef>
                <a:spcPct val="0"/>
              </a:spcBef>
            </a:pPr>
            <a:r>
              <a:rPr lang="en-US" b="true" sz="7200" u="none">
                <a:solidFill>
                  <a:srgbClr val="FFFFFF"/>
                </a:solidFill>
                <a:latin typeface="Canva Sans Bold"/>
                <a:ea typeface="Canva Sans Bold"/>
                <a:cs typeface="Canva Sans Bold"/>
                <a:sym typeface="Canva Sans Bold"/>
              </a:rPr>
              <a:t>Introduction</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889033" y="3046348"/>
            <a:ext cx="7323393" cy="5598419"/>
          </a:xfrm>
          <a:custGeom>
            <a:avLst/>
            <a:gdLst/>
            <a:ahLst/>
            <a:cxnLst/>
            <a:rect r="r" b="b" t="t" l="l"/>
            <a:pathLst>
              <a:path h="5598419" w="7323393">
                <a:moveTo>
                  <a:pt x="0" y="0"/>
                </a:moveTo>
                <a:lnTo>
                  <a:pt x="7323394" y="0"/>
                </a:lnTo>
                <a:lnTo>
                  <a:pt x="7323394" y="5598420"/>
                </a:lnTo>
                <a:lnTo>
                  <a:pt x="0" y="5598420"/>
                </a:lnTo>
                <a:lnTo>
                  <a:pt x="0" y="0"/>
                </a:lnTo>
                <a:close/>
              </a:path>
            </a:pathLst>
          </a:custGeom>
          <a:blipFill>
            <a:blip r:embed="rId2"/>
            <a:stretch>
              <a:fillRect l="0" t="0" r="0" b="0"/>
            </a:stretch>
          </a:blipFill>
        </p:spPr>
      </p:sp>
      <p:sp>
        <p:nvSpPr>
          <p:cNvPr name="Freeform 6" id="6"/>
          <p:cNvSpPr/>
          <p:nvPr/>
        </p:nvSpPr>
        <p:spPr>
          <a:xfrm flipH="false" flipV="false" rot="0">
            <a:off x="8701246" y="3610320"/>
            <a:ext cx="9109269" cy="3066359"/>
          </a:xfrm>
          <a:custGeom>
            <a:avLst/>
            <a:gdLst/>
            <a:ahLst/>
            <a:cxnLst/>
            <a:rect r="r" b="b" t="t" l="l"/>
            <a:pathLst>
              <a:path h="3066359" w="9109269">
                <a:moveTo>
                  <a:pt x="0" y="0"/>
                </a:moveTo>
                <a:lnTo>
                  <a:pt x="9109269" y="0"/>
                </a:lnTo>
                <a:lnTo>
                  <a:pt x="9109269" y="3066360"/>
                </a:lnTo>
                <a:lnTo>
                  <a:pt x="0" y="3066360"/>
                </a:lnTo>
                <a:lnTo>
                  <a:pt x="0" y="0"/>
                </a:lnTo>
                <a:close/>
              </a:path>
            </a:pathLst>
          </a:custGeom>
          <a:blipFill>
            <a:blip r:embed="rId3"/>
            <a:stretch>
              <a:fillRect l="0" t="0" r="0" b="0"/>
            </a:stretch>
          </a:blipFill>
        </p:spPr>
      </p:sp>
      <p:sp>
        <p:nvSpPr>
          <p:cNvPr name="TextBox 7" id="7"/>
          <p:cNvSpPr txBox="true"/>
          <p:nvPr/>
        </p:nvSpPr>
        <p:spPr>
          <a:xfrm rot="0">
            <a:off x="1028700" y="1409700"/>
            <a:ext cx="10356201" cy="1636648"/>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RESULT</a:t>
            </a:r>
          </a:p>
        </p:txBody>
      </p:sp>
      <p:sp>
        <p:nvSpPr>
          <p:cNvPr name="TextBox 8" id="8"/>
          <p:cNvSpPr txBox="true"/>
          <p:nvPr/>
        </p:nvSpPr>
        <p:spPr>
          <a:xfrm rot="0">
            <a:off x="5092915" y="9206743"/>
            <a:ext cx="7216662" cy="360833"/>
          </a:xfrm>
          <a:prstGeom prst="rect">
            <a:avLst/>
          </a:prstGeom>
        </p:spPr>
        <p:txBody>
          <a:bodyPr anchor="t" rtlCol="false" tIns="0" lIns="0" bIns="0" rIns="0">
            <a:spAutoFit/>
          </a:bodyPr>
          <a:lstStyle/>
          <a:p>
            <a:pPr algn="ctr">
              <a:lnSpc>
                <a:spcPts val="2722"/>
              </a:lnSpc>
              <a:spcBef>
                <a:spcPct val="0"/>
              </a:spcBef>
            </a:pPr>
            <a:r>
              <a:rPr lang="en-US" sz="2367">
                <a:solidFill>
                  <a:srgbClr val="000000"/>
                </a:solidFill>
                <a:latin typeface="Aileron"/>
                <a:ea typeface="Aileron"/>
                <a:cs typeface="Aileron"/>
                <a:sym typeface="Aileron"/>
              </a:rPr>
              <a:t>Example outputs for the algorithms</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12128739" y="0"/>
            <a:ext cx="6111636" cy="10287000"/>
            <a:chOff x="0" y="0"/>
            <a:chExt cx="8148848" cy="13716000"/>
          </a:xfrm>
        </p:grpSpPr>
        <p:pic>
          <p:nvPicPr>
            <p:cNvPr name="Picture 3" id="3"/>
            <p:cNvPicPr>
              <a:picLocks noChangeAspect="true"/>
            </p:cNvPicPr>
            <p:nvPr/>
          </p:nvPicPr>
          <p:blipFill>
            <a:blip r:embed="rId2"/>
            <a:srcRect l="30196" t="0" r="30196" b="0"/>
            <a:stretch>
              <a:fillRect/>
            </a:stretch>
          </p:blipFill>
          <p:spPr>
            <a:xfrm flipH="false" flipV="false">
              <a:off x="0" y="0"/>
              <a:ext cx="8148848" cy="13716000"/>
            </a:xfrm>
            <a:prstGeom prst="rect">
              <a:avLst/>
            </a:prstGeom>
          </p:spPr>
        </p:pic>
      </p:grpSp>
      <p:grpSp>
        <p:nvGrpSpPr>
          <p:cNvPr name="Group 4" id="4"/>
          <p:cNvGrpSpPr/>
          <p:nvPr/>
        </p:nvGrpSpPr>
        <p:grpSpPr>
          <a:xfrm rot="0">
            <a:off x="0" y="1274181"/>
            <a:ext cx="400214" cy="3086100"/>
            <a:chOff x="0" y="0"/>
            <a:chExt cx="105406" cy="812800"/>
          </a:xfrm>
        </p:grpSpPr>
        <p:sp>
          <p:nvSpPr>
            <p:cNvPr name="Freeform 5" id="5"/>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6" id="6"/>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1028700" y="1655181"/>
            <a:ext cx="10356201" cy="1636648"/>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RESULT</a:t>
            </a:r>
          </a:p>
        </p:txBody>
      </p:sp>
      <p:graphicFrame>
        <p:nvGraphicFramePr>
          <p:cNvPr name="Object 8" id="8"/>
          <p:cNvGraphicFramePr/>
          <p:nvPr/>
        </p:nvGraphicFramePr>
        <p:xfrm>
          <a:off x="1080429" y="3476133"/>
          <a:ext cx="3771900" cy="2933700"/>
        </p:xfrm>
        <a:graphic>
          <a:graphicData uri="http://schemas.openxmlformats.org/presentationml/2006/ole">
            <p:oleObj imgW="4521200" imgH="36830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12176364" y="0"/>
            <a:ext cx="6111636" cy="10287000"/>
            <a:chOff x="0" y="0"/>
            <a:chExt cx="8148848" cy="13716000"/>
          </a:xfrm>
        </p:grpSpPr>
        <p:pic>
          <p:nvPicPr>
            <p:cNvPr name="Picture 3" id="3"/>
            <p:cNvPicPr>
              <a:picLocks noChangeAspect="true"/>
            </p:cNvPicPr>
            <p:nvPr/>
          </p:nvPicPr>
          <p:blipFill>
            <a:blip r:embed="rId2"/>
            <a:srcRect l="30196" t="0" r="30196" b="0"/>
            <a:stretch>
              <a:fillRect/>
            </a:stretch>
          </p:blipFill>
          <p:spPr>
            <a:xfrm flipH="false" flipV="false">
              <a:off x="0" y="0"/>
              <a:ext cx="8148848" cy="13716000"/>
            </a:xfrm>
            <a:prstGeom prst="rect">
              <a:avLst/>
            </a:prstGeom>
          </p:spPr>
        </p:pic>
      </p:grpSp>
      <p:sp>
        <p:nvSpPr>
          <p:cNvPr name="TextBox 4" id="4"/>
          <p:cNvSpPr txBox="true"/>
          <p:nvPr/>
        </p:nvSpPr>
        <p:spPr>
          <a:xfrm rot="0">
            <a:off x="597194" y="890126"/>
            <a:ext cx="10356201" cy="1636648"/>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ANALYSIS</a:t>
            </a:r>
          </a:p>
        </p:txBody>
      </p:sp>
      <p:sp>
        <p:nvSpPr>
          <p:cNvPr name="TextBox 5" id="5"/>
          <p:cNvSpPr txBox="true"/>
          <p:nvPr/>
        </p:nvSpPr>
        <p:spPr>
          <a:xfrm rot="0">
            <a:off x="587669" y="2712456"/>
            <a:ext cx="11382190" cy="7134225"/>
          </a:xfrm>
          <a:prstGeom prst="rect">
            <a:avLst/>
          </a:prstGeom>
        </p:spPr>
        <p:txBody>
          <a:bodyPr anchor="t" rtlCol="false" tIns="0" lIns="0" bIns="0" rIns="0">
            <a:spAutoFit/>
          </a:bodyPr>
          <a:lstStyle/>
          <a:p>
            <a:pPr algn="l">
              <a:lnSpc>
                <a:spcPts val="3569"/>
              </a:lnSpc>
            </a:pPr>
            <a:r>
              <a:rPr lang="en-US" sz="2100">
                <a:solidFill>
                  <a:srgbClr val="000000"/>
                </a:solidFill>
                <a:latin typeface="Aileron Light"/>
                <a:ea typeface="Aileron Light"/>
                <a:cs typeface="Aileron Light"/>
                <a:sym typeface="Aileron Light"/>
              </a:rPr>
              <a:t>In comparing the A* Algorithm and Dijkstra’s Algorithm based on output, we chose A* Algorithm as the better option. There are several reasons why A* Algorithm. The A* algorithm uses a heuristic approach, meaning it attempts to “guess” the best direction whereas Dijkstra’s algorithm relies purely on known costs (f(n) = g(n)) and systematically explores all possible paths.</a:t>
            </a:r>
          </a:p>
          <a:p>
            <a:pPr algn="l">
              <a:lnSpc>
                <a:spcPts val="3569"/>
              </a:lnSpc>
            </a:pPr>
          </a:p>
          <a:p>
            <a:pPr algn="l">
              <a:lnSpc>
                <a:spcPts val="3569"/>
              </a:lnSpc>
            </a:pPr>
            <a:r>
              <a:rPr lang="en-US" sz="2100">
                <a:solidFill>
                  <a:srgbClr val="000000"/>
                </a:solidFill>
                <a:latin typeface="Aileron Light"/>
                <a:ea typeface="Aileron Light"/>
                <a:cs typeface="Aileron Light"/>
                <a:sym typeface="Aileron Light"/>
              </a:rPr>
              <a:t>For the time-optimized path, Dijkstra’s algorithm proved to be better because it explored all routes and found a faster path, whereas A* was misled by its time-based heuristic (smart guess), resulting in a slightly longer route.</a:t>
            </a:r>
          </a:p>
          <a:p>
            <a:pPr algn="l">
              <a:lnSpc>
                <a:spcPts val="3569"/>
              </a:lnSpc>
            </a:pPr>
          </a:p>
          <a:p>
            <a:pPr algn="l">
              <a:lnSpc>
                <a:spcPts val="3569"/>
              </a:lnSpc>
            </a:pPr>
            <a:r>
              <a:rPr lang="en-US" sz="2100">
                <a:solidFill>
                  <a:srgbClr val="000000"/>
                </a:solidFill>
                <a:latin typeface="Aileron Light"/>
                <a:ea typeface="Aileron Light"/>
                <a:cs typeface="Aileron Light"/>
                <a:sym typeface="Aileron Light"/>
              </a:rPr>
              <a:t>In the cost-optimized path, A* performed better by finding a faster route, even if it incurred slightly higher costs. This suggests that the time saved using A* was more valuable than the extra cost, making it a more efficient choice when both speed and cost are important considerations.</a:t>
            </a:r>
          </a:p>
          <a:p>
            <a:pPr algn="l">
              <a:lnSpc>
                <a:spcPts val="3569"/>
              </a:lnSpc>
            </a:pPr>
          </a:p>
          <a:p>
            <a:pPr algn="l">
              <a:lnSpc>
                <a:spcPts val="3569"/>
              </a:lnSpc>
            </a:pPr>
            <a:r>
              <a:rPr lang="en-US" sz="2100">
                <a:solidFill>
                  <a:srgbClr val="000000"/>
                </a:solidFill>
                <a:latin typeface="Aileron Light"/>
                <a:ea typeface="Aileron Light"/>
                <a:cs typeface="Aileron Light"/>
                <a:sym typeface="Aileron Light"/>
              </a:rPr>
              <a:t>However, when it came to the balanced path where both time and cost were weighted equally and A* performed better. Its ability to integrate both time and cost into the heuristic allowed it to avoid unnecessary path and reach a path that balanced both metrics effectively</a:t>
            </a:r>
          </a:p>
        </p:txBody>
      </p:sp>
      <p:grpSp>
        <p:nvGrpSpPr>
          <p:cNvPr name="Group 6" id="6"/>
          <p:cNvGrpSpPr/>
          <p:nvPr/>
        </p:nvGrpSpPr>
        <p:grpSpPr>
          <a:xfrm rot="0">
            <a:off x="0" y="1274181"/>
            <a:ext cx="400214" cy="3086100"/>
            <a:chOff x="0" y="0"/>
            <a:chExt cx="105406" cy="812800"/>
          </a:xfrm>
        </p:grpSpPr>
        <p:sp>
          <p:nvSpPr>
            <p:cNvPr name="Freeform 7" id="7"/>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8" id="8"/>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12176364" y="0"/>
            <a:ext cx="6111636" cy="10287000"/>
            <a:chOff x="0" y="0"/>
            <a:chExt cx="8148848" cy="13716000"/>
          </a:xfrm>
        </p:grpSpPr>
        <p:pic>
          <p:nvPicPr>
            <p:cNvPr name="Picture 3" id="3"/>
            <p:cNvPicPr>
              <a:picLocks noChangeAspect="true"/>
            </p:cNvPicPr>
            <p:nvPr/>
          </p:nvPicPr>
          <p:blipFill>
            <a:blip r:embed="rId2"/>
            <a:srcRect l="30196" t="0" r="30196" b="0"/>
            <a:stretch>
              <a:fillRect/>
            </a:stretch>
          </p:blipFill>
          <p:spPr>
            <a:xfrm flipH="false" flipV="false">
              <a:off x="0" y="0"/>
              <a:ext cx="8148848" cy="13716000"/>
            </a:xfrm>
            <a:prstGeom prst="rect">
              <a:avLst/>
            </a:prstGeom>
          </p:spPr>
        </p:pic>
      </p:grpSp>
      <p:sp>
        <p:nvSpPr>
          <p:cNvPr name="TextBox 4" id="4"/>
          <p:cNvSpPr txBox="true"/>
          <p:nvPr/>
        </p:nvSpPr>
        <p:spPr>
          <a:xfrm rot="0">
            <a:off x="1028700" y="1409700"/>
            <a:ext cx="10356201" cy="1636648"/>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CONCLUSION</a:t>
            </a:r>
          </a:p>
        </p:txBody>
      </p:sp>
      <p:grpSp>
        <p:nvGrpSpPr>
          <p:cNvPr name="Group 5" id="5"/>
          <p:cNvGrpSpPr/>
          <p:nvPr/>
        </p:nvGrpSpPr>
        <p:grpSpPr>
          <a:xfrm rot="0">
            <a:off x="0" y="1274181"/>
            <a:ext cx="400214" cy="3086100"/>
            <a:chOff x="0" y="0"/>
            <a:chExt cx="105406" cy="812800"/>
          </a:xfrm>
        </p:grpSpPr>
        <p:sp>
          <p:nvSpPr>
            <p:cNvPr name="Freeform 6" id="6"/>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7" id="7"/>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1028700" y="3878777"/>
            <a:ext cx="10645300" cy="4495800"/>
          </a:xfrm>
          <a:prstGeom prst="rect">
            <a:avLst/>
          </a:prstGeom>
        </p:spPr>
        <p:txBody>
          <a:bodyPr anchor="t" rtlCol="false" tIns="0" lIns="0" bIns="0" rIns="0">
            <a:spAutoFit/>
          </a:bodyPr>
          <a:lstStyle/>
          <a:p>
            <a:pPr algn="l">
              <a:lnSpc>
                <a:spcPts val="5100"/>
              </a:lnSpc>
            </a:pPr>
            <a:r>
              <a:rPr lang="en-US" sz="3000">
                <a:solidFill>
                  <a:srgbClr val="000000"/>
                </a:solidFill>
                <a:latin typeface="Aileron Light"/>
                <a:ea typeface="Aileron Light"/>
                <a:cs typeface="Aileron Light"/>
                <a:sym typeface="Aileron Light"/>
              </a:rPr>
              <a:t>In conclusion, both A* and Dijkstra’s algorithms have their strengths depending on the optimization goal. Dijkstra consistently provides the most accurate and reliable results for both time and cost because it explores all possible paths. However, it is slower and less efficient, especially in large networks. A*, on the other hand, offers faster performance and greater efficiency by using heuristics to guide the search.</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607743" y="3633829"/>
            <a:ext cx="15072514" cy="2213610"/>
          </a:xfrm>
          <a:prstGeom prst="rect">
            <a:avLst/>
          </a:prstGeom>
        </p:spPr>
        <p:txBody>
          <a:bodyPr anchor="t" rtlCol="false" tIns="0" lIns="0" bIns="0" rIns="0">
            <a:spAutoFit/>
          </a:bodyPr>
          <a:lstStyle/>
          <a:p>
            <a:pPr algn="ctr">
              <a:lnSpc>
                <a:spcPts val="16019"/>
              </a:lnSpc>
            </a:pPr>
            <a:r>
              <a:rPr lang="en-US" sz="18000" spc="-864">
                <a:solidFill>
                  <a:srgbClr val="F4F1EB"/>
                </a:solidFill>
                <a:latin typeface="Aileron Light"/>
                <a:ea typeface="Aileron Light"/>
                <a:cs typeface="Aileron Light"/>
                <a:sym typeface="Aileron Light"/>
              </a:rPr>
              <a:t>Thank you</a:t>
            </a:r>
          </a:p>
        </p:txBody>
      </p:sp>
      <p:grpSp>
        <p:nvGrpSpPr>
          <p:cNvPr name="Group 4" id="4"/>
          <p:cNvGrpSpPr/>
          <p:nvPr/>
        </p:nvGrpSpPr>
        <p:grpSpPr>
          <a:xfrm rot="0">
            <a:off x="-66675" y="3600450"/>
            <a:ext cx="466889" cy="3086100"/>
            <a:chOff x="0" y="0"/>
            <a:chExt cx="122967" cy="812800"/>
          </a:xfrm>
        </p:grpSpPr>
        <p:sp>
          <p:nvSpPr>
            <p:cNvPr name="Freeform 5" id="5"/>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6" id="6"/>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17889932" y="3600450"/>
            <a:ext cx="466889" cy="3086100"/>
            <a:chOff x="0" y="0"/>
            <a:chExt cx="122967" cy="812800"/>
          </a:xfrm>
        </p:grpSpPr>
        <p:sp>
          <p:nvSpPr>
            <p:cNvPr name="Freeform 8" id="8"/>
            <p:cNvSpPr/>
            <p:nvPr/>
          </p:nvSpPr>
          <p:spPr>
            <a:xfrm flipH="false" flipV="false" rot="0">
              <a:off x="0" y="0"/>
              <a:ext cx="122967" cy="812800"/>
            </a:xfrm>
            <a:custGeom>
              <a:avLst/>
              <a:gdLst/>
              <a:ahLst/>
              <a:cxnLst/>
              <a:rect r="r" b="b" t="t" l="l"/>
              <a:pathLst>
                <a:path h="812800" w="122967">
                  <a:moveTo>
                    <a:pt x="0" y="0"/>
                  </a:moveTo>
                  <a:lnTo>
                    <a:pt x="122967" y="0"/>
                  </a:lnTo>
                  <a:lnTo>
                    <a:pt x="122967" y="812800"/>
                  </a:lnTo>
                  <a:lnTo>
                    <a:pt x="0" y="812800"/>
                  </a:lnTo>
                  <a:close/>
                </a:path>
              </a:pathLst>
            </a:custGeom>
            <a:solidFill>
              <a:srgbClr val="F4F1EB"/>
            </a:solidFill>
          </p:spPr>
        </p:sp>
        <p:sp>
          <p:nvSpPr>
            <p:cNvPr name="TextBox 9" id="9"/>
            <p:cNvSpPr txBox="true"/>
            <p:nvPr/>
          </p:nvSpPr>
          <p:spPr>
            <a:xfrm>
              <a:off x="0" y="-47625"/>
              <a:ext cx="122967" cy="860425"/>
            </a:xfrm>
            <a:prstGeom prst="rect">
              <a:avLst/>
            </a:prstGeom>
          </p:spPr>
          <p:txBody>
            <a:bodyPr anchor="ctr" rtlCol="false" tIns="50800" lIns="50800" bIns="50800" rIns="50800"/>
            <a:lstStyle/>
            <a:p>
              <a:pPr algn="ctr">
                <a:lnSpc>
                  <a:spcPts val="3499"/>
                </a:lnSpc>
              </a:pPr>
            </a:p>
          </p:txBody>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C6AA9"/>
        </a:solidFill>
      </p:bgPr>
    </p:bg>
    <p:spTree>
      <p:nvGrpSpPr>
        <p:cNvPr id="1" name=""/>
        <p:cNvGrpSpPr/>
        <p:nvPr/>
      </p:nvGrpSpPr>
      <p:grpSpPr>
        <a:xfrm>
          <a:off x="0" y="0"/>
          <a:ext cx="0" cy="0"/>
          <a:chOff x="0" y="0"/>
          <a:chExt cx="0" cy="0"/>
        </a:xfrm>
      </p:grpSpPr>
      <p:sp>
        <p:nvSpPr>
          <p:cNvPr name="AutoShape 2" id="2"/>
          <p:cNvSpPr/>
          <p:nvPr/>
        </p:nvSpPr>
        <p:spPr>
          <a:xfrm rot="0">
            <a:off x="1028700" y="-152740"/>
            <a:ext cx="10338449" cy="9411040"/>
          </a:xfrm>
          <a:prstGeom prst="rect">
            <a:avLst/>
          </a:prstGeom>
          <a:solidFill>
            <a:srgbClr val="5883C4"/>
          </a:solidFill>
        </p:spPr>
      </p:sp>
      <p:grpSp>
        <p:nvGrpSpPr>
          <p:cNvPr name="Group 3" id="3"/>
          <p:cNvGrpSpPr/>
          <p:nvPr/>
        </p:nvGrpSpPr>
        <p:grpSpPr>
          <a:xfrm rot="0">
            <a:off x="11106971" y="0"/>
            <a:ext cx="6152329" cy="9258300"/>
            <a:chOff x="0" y="0"/>
            <a:chExt cx="812800" cy="1223138"/>
          </a:xfrm>
        </p:grpSpPr>
        <p:sp>
          <p:nvSpPr>
            <p:cNvPr name="Freeform 4" id="4"/>
            <p:cNvSpPr/>
            <p:nvPr/>
          </p:nvSpPr>
          <p:spPr>
            <a:xfrm flipH="false" flipV="false" rot="0">
              <a:off x="0" y="0"/>
              <a:ext cx="812800" cy="1223138"/>
            </a:xfrm>
            <a:custGeom>
              <a:avLst/>
              <a:gdLst/>
              <a:ahLst/>
              <a:cxnLst/>
              <a:rect r="r" b="b" t="t" l="l"/>
              <a:pathLst>
                <a:path h="1223138" w="812800">
                  <a:moveTo>
                    <a:pt x="0" y="0"/>
                  </a:moveTo>
                  <a:lnTo>
                    <a:pt x="812800" y="0"/>
                  </a:lnTo>
                  <a:lnTo>
                    <a:pt x="812800" y="1223138"/>
                  </a:lnTo>
                  <a:lnTo>
                    <a:pt x="0" y="1223138"/>
                  </a:lnTo>
                  <a:close/>
                </a:path>
              </a:pathLst>
            </a:custGeom>
            <a:blipFill>
              <a:blip r:embed="rId2"/>
              <a:stretch>
                <a:fillRect l="-62933" t="0" r="-62933" b="0"/>
              </a:stretch>
            </a:blipFill>
          </p:spPr>
        </p:sp>
      </p:grpSp>
      <p:sp>
        <p:nvSpPr>
          <p:cNvPr name="TextBox 5" id="5"/>
          <p:cNvSpPr txBox="true"/>
          <p:nvPr/>
        </p:nvSpPr>
        <p:spPr>
          <a:xfrm rot="0">
            <a:off x="1751481" y="971550"/>
            <a:ext cx="8657923" cy="900654"/>
          </a:xfrm>
          <a:prstGeom prst="rect">
            <a:avLst/>
          </a:prstGeom>
        </p:spPr>
        <p:txBody>
          <a:bodyPr anchor="t" rtlCol="false" tIns="0" lIns="0" bIns="0" rIns="0">
            <a:spAutoFit/>
          </a:bodyPr>
          <a:lstStyle/>
          <a:p>
            <a:pPr algn="l" marL="0" indent="0" lvl="0">
              <a:lnSpc>
                <a:spcPts val="7257"/>
              </a:lnSpc>
            </a:pPr>
            <a:r>
              <a:rPr lang="en-US" b="true" sz="5582">
                <a:solidFill>
                  <a:srgbClr val="FFFFFF"/>
                </a:solidFill>
                <a:latin typeface="Canva Sans Bold"/>
                <a:ea typeface="Canva Sans Bold"/>
                <a:cs typeface="Canva Sans Bold"/>
                <a:sym typeface="Canva Sans Bold"/>
              </a:rPr>
              <a:t>Problem Definition</a:t>
            </a:r>
          </a:p>
        </p:txBody>
      </p:sp>
      <p:grpSp>
        <p:nvGrpSpPr>
          <p:cNvPr name="Group 6" id="6"/>
          <p:cNvGrpSpPr/>
          <p:nvPr/>
        </p:nvGrpSpPr>
        <p:grpSpPr>
          <a:xfrm rot="0">
            <a:off x="1751481" y="3141755"/>
            <a:ext cx="8586456" cy="5389520"/>
            <a:chOff x="0" y="0"/>
            <a:chExt cx="11448608" cy="7186027"/>
          </a:xfrm>
        </p:grpSpPr>
        <p:sp>
          <p:nvSpPr>
            <p:cNvPr name="TextBox 7" id="7"/>
            <p:cNvSpPr txBox="true"/>
            <p:nvPr/>
          </p:nvSpPr>
          <p:spPr>
            <a:xfrm rot="0">
              <a:off x="0" y="945214"/>
              <a:ext cx="11448608" cy="1889558"/>
            </a:xfrm>
            <a:prstGeom prst="rect">
              <a:avLst/>
            </a:prstGeom>
          </p:spPr>
          <p:txBody>
            <a:bodyPr anchor="t" rtlCol="false" tIns="0" lIns="0" bIns="0" rIns="0">
              <a:spAutoFit/>
            </a:bodyPr>
            <a:lstStyle/>
            <a:p>
              <a:pPr algn="l" marL="0" indent="0" lvl="0">
                <a:lnSpc>
                  <a:spcPts val="3830"/>
                </a:lnSpc>
              </a:pPr>
              <a:r>
                <a:rPr lang="en-US" sz="2553">
                  <a:solidFill>
                    <a:srgbClr val="FFFFFF"/>
                  </a:solidFill>
                  <a:latin typeface="Canva Sans"/>
                  <a:ea typeface="Canva Sans"/>
                  <a:cs typeface="Canva Sans"/>
                  <a:sym typeface="Canva Sans"/>
                </a:rPr>
                <a:t>To minimize total travel time and improve traffic flow during peak festive seasons by dynamically optimizing traffic routing </a:t>
              </a:r>
            </a:p>
          </p:txBody>
        </p:sp>
        <p:sp>
          <p:nvSpPr>
            <p:cNvPr name="TextBox 8" id="8"/>
            <p:cNvSpPr txBox="true"/>
            <p:nvPr/>
          </p:nvSpPr>
          <p:spPr>
            <a:xfrm rot="0">
              <a:off x="0" y="-19050"/>
              <a:ext cx="11448608" cy="689610"/>
            </a:xfrm>
            <a:prstGeom prst="rect">
              <a:avLst/>
            </a:prstGeom>
          </p:spPr>
          <p:txBody>
            <a:bodyPr anchor="t" rtlCol="false" tIns="0" lIns="0" bIns="0" rIns="0">
              <a:spAutoFit/>
            </a:bodyPr>
            <a:lstStyle/>
            <a:p>
              <a:pPr algn="l" marL="0" indent="0" lvl="0">
                <a:lnSpc>
                  <a:spcPts val="4125"/>
                </a:lnSpc>
              </a:pPr>
              <a:r>
                <a:rPr lang="en-US" b="true" sz="3300">
                  <a:solidFill>
                    <a:srgbClr val="FFFFFF"/>
                  </a:solidFill>
                  <a:latin typeface="Open Sans Bold"/>
                  <a:ea typeface="Open Sans Bold"/>
                  <a:cs typeface="Open Sans Bold"/>
                  <a:sym typeface="Open Sans Bold"/>
                </a:rPr>
                <a:t>Objectives</a:t>
              </a:r>
            </a:p>
          </p:txBody>
        </p:sp>
        <p:sp>
          <p:nvSpPr>
            <p:cNvPr name="TextBox 9" id="9"/>
            <p:cNvSpPr txBox="true"/>
            <p:nvPr/>
          </p:nvSpPr>
          <p:spPr>
            <a:xfrm rot="0">
              <a:off x="0" y="4438140"/>
              <a:ext cx="11448608" cy="2747887"/>
            </a:xfrm>
            <a:prstGeom prst="rect">
              <a:avLst/>
            </a:prstGeom>
          </p:spPr>
          <p:txBody>
            <a:bodyPr anchor="t" rtlCol="false" tIns="0" lIns="0" bIns="0" rIns="0">
              <a:spAutoFit/>
            </a:bodyPr>
            <a:lstStyle/>
            <a:p>
              <a:pPr algn="l" marL="479348" indent="-239674" lvl="1">
                <a:lnSpc>
                  <a:spcPts val="3330"/>
                </a:lnSpc>
                <a:buFont typeface="Arial"/>
                <a:buChar char="•"/>
              </a:pPr>
              <a:r>
                <a:rPr lang="en-US" sz="2220">
                  <a:solidFill>
                    <a:srgbClr val="FFFFFF"/>
                  </a:solidFill>
                  <a:latin typeface="Canva Sans"/>
                  <a:ea typeface="Canva Sans"/>
                  <a:cs typeface="Canva Sans"/>
                  <a:sym typeface="Canva Sans"/>
                </a:rPr>
                <a:t>Ability to suggest shortest and fastest travel routes based on traffic congestion data.</a:t>
              </a:r>
            </a:p>
            <a:p>
              <a:pPr algn="l" marL="479348" indent="-239674" lvl="1">
                <a:lnSpc>
                  <a:spcPts val="3330"/>
                </a:lnSpc>
                <a:buFont typeface="Arial"/>
                <a:buChar char="•"/>
              </a:pPr>
              <a:r>
                <a:rPr lang="en-US" sz="2220">
                  <a:solidFill>
                    <a:srgbClr val="FFFFFF"/>
                  </a:solidFill>
                  <a:latin typeface="Canva Sans"/>
                  <a:ea typeface="Canva Sans"/>
                  <a:cs typeface="Canva Sans"/>
                  <a:sym typeface="Canva Sans"/>
                </a:rPr>
                <a:t>Reduced travel time, fuel consumption, and driver stress during festive seasons.</a:t>
              </a:r>
            </a:p>
            <a:p>
              <a:pPr algn="l" marL="479348" indent="-239674" lvl="1">
                <a:lnSpc>
                  <a:spcPts val="3330"/>
                </a:lnSpc>
                <a:buFont typeface="Arial"/>
                <a:buChar char="•"/>
              </a:pPr>
              <a:r>
                <a:rPr lang="en-US" sz="2220">
                  <a:solidFill>
                    <a:srgbClr val="FFFFFF"/>
                  </a:solidFill>
                  <a:latin typeface="Canva Sans"/>
                  <a:ea typeface="Canva Sans"/>
                  <a:cs typeface="Canva Sans"/>
                  <a:sym typeface="Canva Sans"/>
                </a:rPr>
                <a:t>Enhance road safety and user experience</a:t>
              </a:r>
            </a:p>
          </p:txBody>
        </p:sp>
        <p:sp>
          <p:nvSpPr>
            <p:cNvPr name="TextBox 10" id="10"/>
            <p:cNvSpPr txBox="true"/>
            <p:nvPr/>
          </p:nvSpPr>
          <p:spPr>
            <a:xfrm rot="0">
              <a:off x="0" y="3569205"/>
              <a:ext cx="11448608" cy="689610"/>
            </a:xfrm>
            <a:prstGeom prst="rect">
              <a:avLst/>
            </a:prstGeom>
          </p:spPr>
          <p:txBody>
            <a:bodyPr anchor="t" rtlCol="false" tIns="0" lIns="0" bIns="0" rIns="0">
              <a:spAutoFit/>
            </a:bodyPr>
            <a:lstStyle/>
            <a:p>
              <a:pPr algn="l" marL="0" indent="0" lvl="0">
                <a:lnSpc>
                  <a:spcPts val="4125"/>
                </a:lnSpc>
              </a:pPr>
              <a:r>
                <a:rPr lang="en-US" b="true" sz="3300">
                  <a:solidFill>
                    <a:srgbClr val="FFFFFF"/>
                  </a:solidFill>
                  <a:latin typeface="Open Sans Bold"/>
                  <a:ea typeface="Open Sans Bold"/>
                  <a:cs typeface="Open Sans Bold"/>
                  <a:sym typeface="Open Sans Bold"/>
                </a:rPr>
                <a:t>Expected Outcome</a:t>
              </a:r>
            </a:p>
          </p:txBody>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C6AA9"/>
        </a:solidFill>
      </p:bgPr>
    </p:bg>
    <p:spTree>
      <p:nvGrpSpPr>
        <p:cNvPr id="1" name=""/>
        <p:cNvGrpSpPr/>
        <p:nvPr/>
      </p:nvGrpSpPr>
      <p:grpSpPr>
        <a:xfrm>
          <a:off x="0" y="0"/>
          <a:ext cx="0" cy="0"/>
          <a:chOff x="0" y="0"/>
          <a:chExt cx="0" cy="0"/>
        </a:xfrm>
      </p:grpSpPr>
      <p:grpSp>
        <p:nvGrpSpPr>
          <p:cNvPr name="Group 2" id="2"/>
          <p:cNvGrpSpPr/>
          <p:nvPr/>
        </p:nvGrpSpPr>
        <p:grpSpPr>
          <a:xfrm rot="0">
            <a:off x="3396193" y="601788"/>
            <a:ext cx="14383465" cy="9083424"/>
            <a:chOff x="0" y="0"/>
            <a:chExt cx="19177954" cy="12111232"/>
          </a:xfrm>
        </p:grpSpPr>
        <p:sp>
          <p:nvSpPr>
            <p:cNvPr name="TextBox 3" id="3"/>
            <p:cNvSpPr txBox="true"/>
            <p:nvPr/>
          </p:nvSpPr>
          <p:spPr>
            <a:xfrm rot="0">
              <a:off x="0" y="2733552"/>
              <a:ext cx="19177954" cy="937768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Open Sans"/>
                  <a:ea typeface="Open Sans"/>
                  <a:cs typeface="Open Sans"/>
                  <a:sym typeface="Open Sans"/>
                </a:rPr>
                <a:t>Approach</a:t>
              </a:r>
            </a:p>
            <a:p>
              <a:pPr algn="l" marL="0" indent="0" lvl="0">
                <a:lnSpc>
                  <a:spcPts val="2940"/>
                </a:lnSpc>
                <a:spcBef>
                  <a:spcPct val="0"/>
                </a:spcBef>
              </a:pPr>
            </a:p>
            <a:p>
              <a:pPr algn="l" marL="453390" indent="-226695" lvl="1">
                <a:lnSpc>
                  <a:spcPts val="2940"/>
                </a:lnSpc>
                <a:spcBef>
                  <a:spcPct val="0"/>
                </a:spcBef>
                <a:buFont typeface="Arial"/>
                <a:buChar char="•"/>
              </a:pPr>
              <a:r>
                <a:rPr lang="en-US" sz="2100">
                  <a:solidFill>
                    <a:srgbClr val="FFFFFF"/>
                  </a:solidFill>
                  <a:latin typeface="Open Sans"/>
                  <a:ea typeface="Open Sans"/>
                  <a:cs typeface="Open Sans"/>
                  <a:sym typeface="Open Sans"/>
                </a:rPr>
                <a:t>Model the journey from UPM to Besut as a directed weighted graph</a:t>
              </a:r>
            </a:p>
            <a:p>
              <a:pPr algn="l" marL="453390" indent="-226695" lvl="1">
                <a:lnSpc>
                  <a:spcPts val="2940"/>
                </a:lnSpc>
                <a:spcBef>
                  <a:spcPct val="0"/>
                </a:spcBef>
                <a:buFont typeface="Arial"/>
                <a:buChar char="•"/>
              </a:pPr>
              <a:r>
                <a:rPr lang="en-US" sz="2100">
                  <a:solidFill>
                    <a:srgbClr val="FFFFFF"/>
                  </a:solidFill>
                  <a:latin typeface="Open Sans"/>
                  <a:ea typeface="Open Sans"/>
                  <a:cs typeface="Open Sans"/>
                  <a:sym typeface="Open Sans"/>
                </a:rPr>
                <a:t>Nodes: Locations/junctions (e.g., UPM, KL, Karak, Kuantan, Besut)</a:t>
              </a:r>
            </a:p>
            <a:p>
              <a:pPr algn="l" marL="453390" indent="-226695" lvl="1">
                <a:lnSpc>
                  <a:spcPts val="2940"/>
                </a:lnSpc>
                <a:spcBef>
                  <a:spcPct val="0"/>
                </a:spcBef>
                <a:buFont typeface="Arial"/>
                <a:buChar char="•"/>
              </a:pPr>
              <a:r>
                <a:rPr lang="en-US" sz="2100">
                  <a:solidFill>
                    <a:srgbClr val="FFFFFF"/>
                  </a:solidFill>
                  <a:latin typeface="Open Sans"/>
                  <a:ea typeface="Open Sans"/>
                  <a:cs typeface="Open Sans"/>
                  <a:sym typeface="Open Sans"/>
                </a:rPr>
                <a:t>Edges: Road segments between nodes</a:t>
              </a:r>
            </a:p>
            <a:p>
              <a:pPr algn="l" marL="453390" indent="-226695" lvl="1">
                <a:lnSpc>
                  <a:spcPts val="2940"/>
                </a:lnSpc>
                <a:spcBef>
                  <a:spcPct val="0"/>
                </a:spcBef>
                <a:buFont typeface="Arial"/>
                <a:buChar char="•"/>
              </a:pPr>
              <a:r>
                <a:rPr lang="en-US" sz="2100">
                  <a:solidFill>
                    <a:srgbClr val="FFFFFF"/>
                  </a:solidFill>
                  <a:latin typeface="Open Sans"/>
                  <a:ea typeface="Open Sans"/>
                  <a:cs typeface="Open Sans"/>
                  <a:sym typeface="Open Sans"/>
                </a:rPr>
                <a:t>Weights: Travel time (minutes) or total cost (RM)</a:t>
              </a:r>
            </a:p>
            <a:p>
              <a:pPr algn="l" marL="0" indent="0" lvl="0">
                <a:lnSpc>
                  <a:spcPts val="2940"/>
                </a:lnSpc>
                <a:spcBef>
                  <a:spcPct val="0"/>
                </a:spcBef>
              </a:pPr>
            </a:p>
            <a:p>
              <a:pPr algn="l" marL="0" indent="0" lvl="0">
                <a:lnSpc>
                  <a:spcPts val="2940"/>
                </a:lnSpc>
                <a:spcBef>
                  <a:spcPct val="0"/>
                </a:spcBef>
              </a:pPr>
              <a:r>
                <a:rPr lang="en-US" sz="2100">
                  <a:solidFill>
                    <a:srgbClr val="FFFFFF"/>
                  </a:solidFill>
                  <a:latin typeface="Open Sans"/>
                  <a:ea typeface="Open Sans"/>
                  <a:cs typeface="Open Sans"/>
                  <a:sym typeface="Open Sans"/>
                </a:rPr>
                <a:t>Constraint</a:t>
              </a:r>
            </a:p>
            <a:p>
              <a:pPr algn="l" marL="0" indent="0" lvl="0">
                <a:lnSpc>
                  <a:spcPts val="2940"/>
                </a:lnSpc>
                <a:spcBef>
                  <a:spcPct val="0"/>
                </a:spcBef>
              </a:pPr>
            </a:p>
            <a:p>
              <a:pPr algn="l" marL="453390" indent="-226695" lvl="1">
                <a:lnSpc>
                  <a:spcPts val="2940"/>
                </a:lnSpc>
                <a:spcBef>
                  <a:spcPct val="0"/>
                </a:spcBef>
                <a:buFont typeface="Arial"/>
                <a:buChar char="•"/>
              </a:pPr>
              <a:r>
                <a:rPr lang="en-US" sz="2100">
                  <a:solidFill>
                    <a:srgbClr val="FFFFFF"/>
                  </a:solidFill>
                  <a:latin typeface="Open Sans"/>
                  <a:ea typeface="Open Sans"/>
                  <a:cs typeface="Open Sans"/>
                  <a:sym typeface="Open Sans"/>
                </a:rPr>
                <a:t>Travel is allowed only on defined road segments</a:t>
              </a:r>
            </a:p>
            <a:p>
              <a:pPr algn="l" marL="453390" indent="-226695" lvl="1">
                <a:lnSpc>
                  <a:spcPts val="2940"/>
                </a:lnSpc>
                <a:spcBef>
                  <a:spcPct val="0"/>
                </a:spcBef>
                <a:buFont typeface="Arial"/>
                <a:buChar char="•"/>
              </a:pPr>
              <a:r>
                <a:rPr lang="en-US" sz="2100">
                  <a:solidFill>
                    <a:srgbClr val="FFFFFF"/>
                  </a:solidFill>
                  <a:latin typeface="Open Sans"/>
                  <a:ea typeface="Open Sans"/>
                  <a:cs typeface="Open Sans"/>
                  <a:sym typeface="Open Sans"/>
                </a:rPr>
                <a:t>Edge weights must be positive (non-negative travel time/cost)</a:t>
              </a:r>
            </a:p>
            <a:p>
              <a:pPr algn="l" marL="453390" indent="-226695" lvl="1">
                <a:lnSpc>
                  <a:spcPts val="2940"/>
                </a:lnSpc>
                <a:spcBef>
                  <a:spcPct val="0"/>
                </a:spcBef>
                <a:buFont typeface="Arial"/>
                <a:buChar char="•"/>
              </a:pPr>
              <a:r>
                <a:rPr lang="en-US" sz="2100">
                  <a:solidFill>
                    <a:srgbClr val="FFFFFF"/>
                  </a:solidFill>
                  <a:latin typeface="Open Sans"/>
                  <a:ea typeface="Open Sans"/>
                  <a:cs typeface="Open Sans"/>
                  <a:sym typeface="Open Sans"/>
                </a:rPr>
                <a:t>Congestion factors (1.0 – 2.0) vary depending on festive volume</a:t>
              </a:r>
            </a:p>
            <a:p>
              <a:pPr algn="l" marL="453390" indent="-226695" lvl="1">
                <a:lnSpc>
                  <a:spcPts val="2940"/>
                </a:lnSpc>
                <a:spcBef>
                  <a:spcPct val="0"/>
                </a:spcBef>
                <a:buFont typeface="Arial"/>
                <a:buChar char="•"/>
              </a:pPr>
              <a:r>
                <a:rPr lang="en-US" sz="2100">
                  <a:solidFill>
                    <a:srgbClr val="FFFFFF"/>
                  </a:solidFill>
                  <a:latin typeface="Open Sans"/>
                  <a:ea typeface="Open Sans"/>
                  <a:cs typeface="Open Sans"/>
                  <a:sym typeface="Open Sans"/>
                </a:rPr>
                <a:t>Must start at UPM and end at Besut</a:t>
              </a:r>
            </a:p>
            <a:p>
              <a:pPr algn="l" marL="0" indent="0" lvl="0">
                <a:lnSpc>
                  <a:spcPts val="2940"/>
                </a:lnSpc>
                <a:spcBef>
                  <a:spcPct val="0"/>
                </a:spcBef>
              </a:pPr>
            </a:p>
            <a:p>
              <a:pPr algn="l" marL="0" indent="0" lvl="0">
                <a:lnSpc>
                  <a:spcPts val="2940"/>
                </a:lnSpc>
                <a:spcBef>
                  <a:spcPct val="0"/>
                </a:spcBef>
              </a:pPr>
              <a:r>
                <a:rPr lang="en-US" sz="2100">
                  <a:solidFill>
                    <a:srgbClr val="FFFFFF"/>
                  </a:solidFill>
                  <a:latin typeface="Open Sans"/>
                  <a:ea typeface="Open Sans"/>
                  <a:cs typeface="Open Sans"/>
                  <a:sym typeface="Open Sans"/>
                </a:rPr>
                <a:t>Dataset</a:t>
              </a:r>
            </a:p>
            <a:p>
              <a:pPr algn="l" marL="0" indent="0" lvl="0">
                <a:lnSpc>
                  <a:spcPts val="2940"/>
                </a:lnSpc>
                <a:spcBef>
                  <a:spcPct val="0"/>
                </a:spcBef>
              </a:pPr>
            </a:p>
            <a:p>
              <a:pPr algn="l" marL="453390" indent="-226695" lvl="1">
                <a:lnSpc>
                  <a:spcPts val="2940"/>
                </a:lnSpc>
                <a:spcBef>
                  <a:spcPct val="0"/>
                </a:spcBef>
                <a:buFont typeface="Arial"/>
                <a:buChar char="•"/>
              </a:pPr>
              <a:r>
                <a:rPr lang="en-US" sz="2100">
                  <a:solidFill>
                    <a:srgbClr val="FFFFFF"/>
                  </a:solidFill>
                  <a:latin typeface="Open Sans"/>
                  <a:ea typeface="Open Sans"/>
                  <a:cs typeface="Open Sans"/>
                  <a:sym typeface="Open Sans"/>
                </a:rPr>
                <a:t>Dataset includes travel time, toll, and fuel cost between each node</a:t>
              </a:r>
            </a:p>
            <a:p>
              <a:pPr algn="l" marL="453390" indent="-226695" lvl="1">
                <a:lnSpc>
                  <a:spcPts val="2940"/>
                </a:lnSpc>
                <a:spcBef>
                  <a:spcPct val="0"/>
                </a:spcBef>
                <a:buFont typeface="Arial"/>
                <a:buChar char="•"/>
              </a:pPr>
              <a:r>
                <a:rPr lang="en-US" sz="2100">
                  <a:solidFill>
                    <a:srgbClr val="FFFFFF"/>
                  </a:solidFill>
                  <a:latin typeface="Open Sans"/>
                  <a:ea typeface="Open Sans"/>
                  <a:cs typeface="Open Sans"/>
                  <a:sym typeface="Open Sans"/>
                </a:rPr>
                <a:t>This data is used as edge weights in the graph</a:t>
              </a:r>
            </a:p>
            <a:p>
              <a:pPr algn="l" marL="453390" indent="-226695" lvl="1">
                <a:lnSpc>
                  <a:spcPts val="2940"/>
                </a:lnSpc>
                <a:spcBef>
                  <a:spcPct val="0"/>
                </a:spcBef>
                <a:buFont typeface="Arial"/>
                <a:buChar char="•"/>
              </a:pPr>
              <a:r>
                <a:rPr lang="en-US" sz="2100">
                  <a:solidFill>
                    <a:srgbClr val="FFFFFF"/>
                  </a:solidFill>
                  <a:latin typeface="Open Sans"/>
                  <a:ea typeface="Open Sans"/>
                  <a:cs typeface="Open Sans"/>
                  <a:sym typeface="Open Sans"/>
                </a:rPr>
                <a:t>Can switch between time-based or cost-based optimization</a:t>
              </a:r>
            </a:p>
          </p:txBody>
        </p:sp>
        <p:sp>
          <p:nvSpPr>
            <p:cNvPr name="TextBox 4" id="4"/>
            <p:cNvSpPr txBox="true"/>
            <p:nvPr/>
          </p:nvSpPr>
          <p:spPr>
            <a:xfrm rot="0">
              <a:off x="0" y="180975"/>
              <a:ext cx="19177954" cy="1694812"/>
            </a:xfrm>
            <a:prstGeom prst="rect">
              <a:avLst/>
            </a:prstGeom>
          </p:spPr>
          <p:txBody>
            <a:bodyPr anchor="t" rtlCol="false" tIns="0" lIns="0" bIns="0" rIns="0">
              <a:spAutoFit/>
            </a:bodyPr>
            <a:lstStyle/>
            <a:p>
              <a:pPr algn="l" marL="0" indent="0" lvl="0">
                <a:lnSpc>
                  <a:spcPts val="9262"/>
                </a:lnSpc>
              </a:pPr>
              <a:r>
                <a:rPr lang="en-US" b="true" sz="9262">
                  <a:solidFill>
                    <a:srgbClr val="FFFFFF"/>
                  </a:solidFill>
                  <a:latin typeface="Open Sans Bold"/>
                  <a:ea typeface="Open Sans Bold"/>
                  <a:cs typeface="Open Sans Bold"/>
                  <a:sym typeface="Open Sans Bold"/>
                </a:rPr>
                <a:t>Model of the Problem</a:t>
              </a:r>
            </a:p>
          </p:txBody>
        </p:sp>
      </p:grpSp>
      <p:sp>
        <p:nvSpPr>
          <p:cNvPr name="Freeform 5" id="5"/>
          <p:cNvSpPr/>
          <p:nvPr/>
        </p:nvSpPr>
        <p:spPr>
          <a:xfrm flipH="false" flipV="false" rot="0">
            <a:off x="1266626" y="3777249"/>
            <a:ext cx="1367991" cy="2732501"/>
          </a:xfrm>
          <a:custGeom>
            <a:avLst/>
            <a:gdLst/>
            <a:ahLst/>
            <a:cxnLst/>
            <a:rect r="r" b="b" t="t" l="l"/>
            <a:pathLst>
              <a:path h="2732501" w="1367991">
                <a:moveTo>
                  <a:pt x="0" y="0"/>
                </a:moveTo>
                <a:lnTo>
                  <a:pt x="1367991" y="0"/>
                </a:lnTo>
                <a:lnTo>
                  <a:pt x="1367991" y="2732502"/>
                </a:lnTo>
                <a:lnTo>
                  <a:pt x="0" y="27325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p:cSld>
    <p:bg>
      <p:bgPr>
        <a:solidFill>
          <a:srgbClr val="3C6AA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140620" y="514350"/>
          <a:ext cx="19346666" cy="9325083"/>
        </p:xfrm>
        <a:graphic>
          <a:graphicData uri="http://schemas.openxmlformats.org/drawingml/2006/table">
            <a:tbl>
              <a:tblPr/>
              <a:tblGrid>
                <a:gridCol w="2763809"/>
                <a:gridCol w="2763809"/>
                <a:gridCol w="2763809"/>
                <a:gridCol w="2763809"/>
                <a:gridCol w="2763809"/>
                <a:gridCol w="2763809"/>
                <a:gridCol w="2763809"/>
              </a:tblGrid>
              <a:tr h="1638324">
                <a:tc>
                  <a:txBody>
                    <a:bodyPr anchor="t" rtlCol="false"/>
                    <a:lstStyle/>
                    <a:p>
                      <a:pPr algn="ctr">
                        <a:lnSpc>
                          <a:spcPts val="3045"/>
                        </a:lnSpc>
                        <a:defRPr/>
                      </a:pPr>
                      <a:r>
                        <a:rPr lang="en-US" sz="2175" b="true">
                          <a:solidFill>
                            <a:srgbClr val="FFFFFF"/>
                          </a:solidFill>
                          <a:latin typeface="Aileron Bold"/>
                          <a:ea typeface="Aileron Bold"/>
                          <a:cs typeface="Aileron Bold"/>
                          <a:sym typeface="Aileron Bold"/>
                        </a:rPr>
                        <a:t>From </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b="true">
                          <a:solidFill>
                            <a:srgbClr val="FFFFFF"/>
                          </a:solidFill>
                          <a:latin typeface="Aileron Bold"/>
                          <a:ea typeface="Aileron Bold"/>
                          <a:cs typeface="Aileron Bold"/>
                          <a:sym typeface="Aileron Bold"/>
                        </a:rPr>
                        <a:t>To</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b="true">
                          <a:solidFill>
                            <a:srgbClr val="FFFFFF"/>
                          </a:solidFill>
                          <a:latin typeface="Aileron Bold"/>
                          <a:ea typeface="Aileron Bold"/>
                          <a:cs typeface="Aileron Bold"/>
                          <a:sym typeface="Aileron Bold"/>
                        </a:rPr>
                        <a:t>Distance (km)</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b="true">
                          <a:solidFill>
                            <a:srgbClr val="FFFFFF"/>
                          </a:solidFill>
                          <a:latin typeface="Aileron Bold"/>
                          <a:ea typeface="Aileron Bold"/>
                          <a:cs typeface="Aileron Bold"/>
                          <a:sym typeface="Aileron Bold"/>
                        </a:rPr>
                        <a:t>Toll (RM)</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b="true">
                          <a:solidFill>
                            <a:srgbClr val="FFFFFF"/>
                          </a:solidFill>
                          <a:latin typeface="Aileron Bold"/>
                          <a:ea typeface="Aileron Bold"/>
                          <a:cs typeface="Aileron Bold"/>
                          <a:sym typeface="Aileron Bold"/>
                        </a:rPr>
                        <a:t>Base Time (30 min)</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b="true">
                          <a:solidFill>
                            <a:srgbClr val="FFFFFF"/>
                          </a:solidFill>
                          <a:latin typeface="Aileron Bold"/>
                          <a:ea typeface="Aileron Bold"/>
                          <a:cs typeface="Aileron Bold"/>
                          <a:sym typeface="Aileron Bold"/>
                        </a:rPr>
                        <a:t>Fuel Cost (RM)</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b="true">
                          <a:solidFill>
                            <a:srgbClr val="FFFFFF"/>
                          </a:solidFill>
                          <a:latin typeface="Aileron Bold"/>
                          <a:ea typeface="Aileron Bold"/>
                          <a:cs typeface="Aileron Bold"/>
                          <a:sym typeface="Aileron Bold"/>
                        </a:rPr>
                        <a:t>Total Cost (RM)</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r>
              <a:tr h="1556449">
                <a:tc>
                  <a:txBody>
                    <a:bodyPr anchor="t" rtlCol="false"/>
                    <a:lstStyle/>
                    <a:p>
                      <a:pPr algn="ctr">
                        <a:lnSpc>
                          <a:spcPts val="3045"/>
                        </a:lnSpc>
                        <a:defRPr/>
                      </a:pPr>
                      <a:r>
                        <a:rPr lang="en-US" sz="2175">
                          <a:solidFill>
                            <a:srgbClr val="FFFFFF"/>
                          </a:solidFill>
                          <a:latin typeface="Aileron"/>
                          <a:ea typeface="Aileron"/>
                          <a:cs typeface="Aileron"/>
                          <a:sym typeface="Aileron"/>
                        </a:rPr>
                        <a:t>UPM</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KL</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25</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5.00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30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5.13</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10.13</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r>
              <a:tr h="1426831">
                <a:tc>
                  <a:txBody>
                    <a:bodyPr anchor="t" rtlCol="false"/>
                    <a:lstStyle/>
                    <a:p>
                      <a:pPr algn="ctr">
                        <a:lnSpc>
                          <a:spcPts val="3045"/>
                        </a:lnSpc>
                        <a:defRPr/>
                      </a:pPr>
                      <a:r>
                        <a:rPr lang="en-US" sz="2175">
                          <a:solidFill>
                            <a:srgbClr val="FFFFFF"/>
                          </a:solidFill>
                          <a:latin typeface="Aileron"/>
                          <a:ea typeface="Aileron"/>
                          <a:cs typeface="Aileron"/>
                          <a:sym typeface="Aileron"/>
                        </a:rPr>
                        <a:t>KL</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Karak</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60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15.00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45</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12.30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27.30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r>
              <a:tr h="1426831">
                <a:tc>
                  <a:txBody>
                    <a:bodyPr anchor="t" rtlCol="false"/>
                    <a:lstStyle/>
                    <a:p>
                      <a:pPr algn="ctr">
                        <a:lnSpc>
                          <a:spcPts val="3045"/>
                        </a:lnSpc>
                        <a:defRPr/>
                      </a:pPr>
                      <a:r>
                        <a:rPr lang="en-US" sz="2175">
                          <a:solidFill>
                            <a:srgbClr val="FFFFFF"/>
                          </a:solidFill>
                          <a:latin typeface="Aileron"/>
                          <a:ea typeface="Aileron"/>
                          <a:cs typeface="Aileron"/>
                          <a:sym typeface="Aileron"/>
                        </a:rPr>
                        <a:t>Karak</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Kuantan</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150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25.00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120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30.70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55.75</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r>
              <a:tr h="1638324">
                <a:tc>
                  <a:txBody>
                    <a:bodyPr anchor="t" rtlCol="false"/>
                    <a:lstStyle/>
                    <a:p>
                      <a:pPr algn="ctr">
                        <a:lnSpc>
                          <a:spcPts val="3045"/>
                        </a:lnSpc>
                        <a:defRPr/>
                      </a:pPr>
                      <a:r>
                        <a:rPr lang="en-US" sz="2175">
                          <a:solidFill>
                            <a:srgbClr val="FFFFFF"/>
                          </a:solidFill>
                          <a:latin typeface="Aileron"/>
                          <a:ea typeface="Aileron"/>
                          <a:cs typeface="Aileron"/>
                          <a:sym typeface="Aileron"/>
                        </a:rPr>
                        <a:t>Kuantan</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Kuala Terengganu</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200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35.00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150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41.00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76.00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r>
              <a:tr h="1638324">
                <a:tc>
                  <a:txBody>
                    <a:bodyPr anchor="t" rtlCol="false"/>
                    <a:lstStyle/>
                    <a:p>
                      <a:pPr algn="ctr">
                        <a:lnSpc>
                          <a:spcPts val="3045"/>
                        </a:lnSpc>
                        <a:defRPr/>
                      </a:pPr>
                      <a:r>
                        <a:rPr lang="en-US" sz="2175">
                          <a:solidFill>
                            <a:srgbClr val="FFFFFF"/>
                          </a:solidFill>
                          <a:latin typeface="Aileron"/>
                          <a:ea typeface="Aileron"/>
                          <a:cs typeface="Aileron"/>
                          <a:sym typeface="Aileron"/>
                        </a:rPr>
                        <a:t>Kuala Terengganu</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Besut</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60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10.00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50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8.20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c>
                  <a:txBody>
                    <a:bodyPr anchor="t" rtlCol="false"/>
                    <a:lstStyle/>
                    <a:p>
                      <a:pPr algn="ctr">
                        <a:lnSpc>
                          <a:spcPts val="3045"/>
                        </a:lnSpc>
                        <a:defRPr/>
                      </a:pPr>
                      <a:r>
                        <a:rPr lang="en-US" sz="2175">
                          <a:solidFill>
                            <a:srgbClr val="FFFFFF"/>
                          </a:solidFill>
                          <a:latin typeface="Aileron"/>
                          <a:ea typeface="Aileron"/>
                          <a:cs typeface="Aileron"/>
                          <a:sym typeface="Aileron"/>
                        </a:rPr>
                        <a:t>16.20</a:t>
                      </a:r>
                      <a:endParaRPr lang="en-US" sz="1100"/>
                    </a:p>
                  </a:txBody>
                  <a:tcPr marL="230249" marR="230249" marT="230249" marB="230249" anchor="ctr">
                    <a:lnL cmpd="sng" algn="ctr" cap="flat" w="55658">
                      <a:solidFill>
                        <a:srgbClr val="5883C4"/>
                      </a:solidFill>
                      <a:prstDash val="solid"/>
                      <a:round/>
                      <a:headEnd type="none" w="med" len="med"/>
                      <a:tailEnd type="none" w="med" len="med"/>
                    </a:lnL>
                    <a:lnR cmpd="sng" algn="ctr" cap="flat" w="55658">
                      <a:solidFill>
                        <a:srgbClr val="5883C4"/>
                      </a:solidFill>
                      <a:prstDash val="solid"/>
                      <a:round/>
                      <a:headEnd type="none" w="med" len="med"/>
                      <a:tailEnd type="none" w="med" len="med"/>
                    </a:lnR>
                    <a:lnT cmpd="sng" algn="ctr" cap="flat" w="55658">
                      <a:solidFill>
                        <a:srgbClr val="5883C4"/>
                      </a:solidFill>
                      <a:prstDash val="solid"/>
                      <a:round/>
                      <a:headEnd type="none" w="med" len="med"/>
                      <a:tailEnd type="none" w="med" len="med"/>
                    </a:lnT>
                    <a:lnB cmpd="sng" algn="ctr" cap="flat" w="55658">
                      <a:solidFill>
                        <a:srgbClr val="5883C4"/>
                      </a:solidFill>
                      <a:prstDash val="solid"/>
                      <a:round/>
                      <a:headEnd type="none" w="med" len="med"/>
                      <a:tailEnd type="none" w="med" len="med"/>
                    </a:lnB>
                  </a:tcPr>
                </a:tc>
              </a:tr>
            </a:tbl>
          </a:graphicData>
        </a:graphic>
      </p:graphicFrame>
      <p:sp>
        <p:nvSpPr>
          <p:cNvPr name="TextBox 3" id="3"/>
          <p:cNvSpPr txBox="true"/>
          <p:nvPr/>
        </p:nvSpPr>
        <p:spPr>
          <a:xfrm rot="0">
            <a:off x="3445759" y="8719820"/>
            <a:ext cx="11396482" cy="962660"/>
          </a:xfrm>
          <a:prstGeom prst="rect">
            <a:avLst/>
          </a:prstGeom>
        </p:spPr>
        <p:txBody>
          <a:bodyPr anchor="t" rtlCol="false" tIns="0" lIns="0" bIns="0" rIns="0">
            <a:spAutoFit/>
          </a:bodyPr>
          <a:lstStyle/>
          <a:p>
            <a:pPr algn="ctr" marL="0" indent="0" lvl="0">
              <a:lnSpc>
                <a:spcPts val="7840"/>
              </a:lnSpc>
              <a:spcBef>
                <a:spcPct val="0"/>
              </a:spcBef>
            </a:pPr>
            <a:r>
              <a:rPr lang="en-US" b="true" sz="5600">
                <a:solidFill>
                  <a:srgbClr val="FFFFFF"/>
                </a:solidFill>
                <a:latin typeface="Canva Sans Bold"/>
                <a:ea typeface="Canva Sans Bold"/>
                <a:cs typeface="Canva Sans Bold"/>
                <a:sym typeface="Canva Sans Bold"/>
              </a:rPr>
              <a:t>Road Data Table</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p:cSld>
    <p:bg>
      <p:bgPr>
        <a:solidFill>
          <a:srgbClr val="3C6AA9"/>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412580" y="610490"/>
          <a:ext cx="13045446" cy="7476051"/>
        </p:xfrm>
        <a:graphic>
          <a:graphicData uri="http://schemas.openxmlformats.org/drawingml/2006/table">
            <a:tbl>
              <a:tblPr/>
              <a:tblGrid>
                <a:gridCol w="1863635"/>
                <a:gridCol w="1863635"/>
                <a:gridCol w="1863635"/>
                <a:gridCol w="1863635"/>
                <a:gridCol w="1863635"/>
                <a:gridCol w="1863635"/>
                <a:gridCol w="1863635"/>
              </a:tblGrid>
              <a:tr h="1103668">
                <a:tc>
                  <a:txBody>
                    <a:bodyPr anchor="t" rtlCol="false"/>
                    <a:lstStyle/>
                    <a:p>
                      <a:pPr algn="ctr">
                        <a:lnSpc>
                          <a:spcPts val="2561"/>
                        </a:lnSpc>
                        <a:defRPr/>
                      </a:pPr>
                      <a:r>
                        <a:rPr lang="en-US" sz="1829" b="true">
                          <a:solidFill>
                            <a:srgbClr val="FFFFFF"/>
                          </a:solidFill>
                          <a:latin typeface="Aileron Bold"/>
                          <a:ea typeface="Aileron Bold"/>
                          <a:cs typeface="Aileron Bold"/>
                          <a:sym typeface="Aileron Bold"/>
                        </a:rPr>
                        <a:t>From </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b="true">
                          <a:solidFill>
                            <a:srgbClr val="FFFFFF"/>
                          </a:solidFill>
                          <a:latin typeface="Aileron Bold"/>
                          <a:ea typeface="Aileron Bold"/>
                          <a:cs typeface="Aileron Bold"/>
                          <a:sym typeface="Aileron Bold"/>
                        </a:rPr>
                        <a:t>To</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b="true">
                          <a:solidFill>
                            <a:srgbClr val="FFFFFF"/>
                          </a:solidFill>
                          <a:latin typeface="Aileron Bold"/>
                          <a:ea typeface="Aileron Bold"/>
                          <a:cs typeface="Aileron Bold"/>
                          <a:sym typeface="Aileron Bold"/>
                        </a:rPr>
                        <a:t>Distance (km)</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b="true">
                          <a:solidFill>
                            <a:srgbClr val="FFFFFF"/>
                          </a:solidFill>
                          <a:latin typeface="Aileron Bold"/>
                          <a:ea typeface="Aileron Bold"/>
                          <a:cs typeface="Aileron Bold"/>
                          <a:sym typeface="Aileron Bold"/>
                        </a:rPr>
                        <a:t>Toll (RM)</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b="true">
                          <a:solidFill>
                            <a:srgbClr val="FFFFFF"/>
                          </a:solidFill>
                          <a:latin typeface="Aileron Bold"/>
                          <a:ea typeface="Aileron Bold"/>
                          <a:cs typeface="Aileron Bold"/>
                          <a:sym typeface="Aileron Bold"/>
                        </a:rPr>
                        <a:t>Base Time (30 min)</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b="true">
                          <a:solidFill>
                            <a:srgbClr val="FFFFFF"/>
                          </a:solidFill>
                          <a:latin typeface="Aileron Bold"/>
                          <a:ea typeface="Aileron Bold"/>
                          <a:cs typeface="Aileron Bold"/>
                          <a:sym typeface="Aileron Bold"/>
                        </a:rPr>
                        <a:t>Fuel Cost (RM)</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b="true">
                          <a:solidFill>
                            <a:srgbClr val="FFFFFF"/>
                          </a:solidFill>
                          <a:latin typeface="Aileron Bold"/>
                          <a:ea typeface="Aileron Bold"/>
                          <a:cs typeface="Aileron Bold"/>
                          <a:sym typeface="Aileron Bold"/>
                        </a:rPr>
                        <a:t>Total Cost (RM)</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r>
              <a:tr h="1103668">
                <a:tc>
                  <a:txBody>
                    <a:bodyPr anchor="t" rtlCol="false"/>
                    <a:lstStyle/>
                    <a:p>
                      <a:pPr algn="ctr">
                        <a:lnSpc>
                          <a:spcPts val="2561"/>
                        </a:lnSpc>
                        <a:defRPr/>
                      </a:pPr>
                      <a:r>
                        <a:rPr lang="en-US" sz="1829">
                          <a:solidFill>
                            <a:srgbClr val="FFFFFF"/>
                          </a:solidFill>
                          <a:latin typeface="Aileron"/>
                          <a:ea typeface="Aileron"/>
                          <a:cs typeface="Aileron"/>
                          <a:sym typeface="Aileron"/>
                        </a:rPr>
                        <a:t>KL</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Alternative 1</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40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8.00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140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34.85</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54.85</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r>
              <a:tr h="1048512">
                <a:tc>
                  <a:txBody>
                    <a:bodyPr anchor="t" rtlCol="false"/>
                    <a:lstStyle/>
                    <a:p>
                      <a:pPr algn="ctr">
                        <a:lnSpc>
                          <a:spcPts val="2561"/>
                        </a:lnSpc>
                        <a:defRPr/>
                      </a:pPr>
                      <a:r>
                        <a:rPr lang="en-US" sz="1829">
                          <a:solidFill>
                            <a:srgbClr val="FFFFFF"/>
                          </a:solidFill>
                          <a:latin typeface="Aileron"/>
                          <a:ea typeface="Aileron"/>
                          <a:cs typeface="Aileron"/>
                          <a:sym typeface="Aileron"/>
                        </a:rPr>
                        <a:t>Alternative 1</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Kuantan</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170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20.00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140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34.85</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54.85</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r>
              <a:tr h="961194">
                <a:tc>
                  <a:txBody>
                    <a:bodyPr anchor="t" rtlCol="false"/>
                    <a:lstStyle/>
                    <a:p>
                      <a:pPr algn="ctr">
                        <a:lnSpc>
                          <a:spcPts val="2561"/>
                        </a:lnSpc>
                        <a:defRPr/>
                      </a:pPr>
                      <a:r>
                        <a:rPr lang="en-US" sz="1829">
                          <a:solidFill>
                            <a:srgbClr val="FFFFFF"/>
                          </a:solidFill>
                          <a:latin typeface="Aileron"/>
                          <a:ea typeface="Aileron"/>
                          <a:cs typeface="Aileron"/>
                          <a:sym typeface="Aileron"/>
                        </a:rPr>
                        <a:t>Karak</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Alternative 2</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80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12.00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70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16.40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28.40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r>
              <a:tr h="1051674">
                <a:tc>
                  <a:txBody>
                    <a:bodyPr anchor="t" rtlCol="false"/>
                    <a:lstStyle/>
                    <a:p>
                      <a:pPr algn="ctr">
                        <a:lnSpc>
                          <a:spcPts val="2561"/>
                        </a:lnSpc>
                        <a:defRPr/>
                      </a:pPr>
                      <a:r>
                        <a:rPr lang="en-US" sz="1829">
                          <a:solidFill>
                            <a:srgbClr val="FFFFFF"/>
                          </a:solidFill>
                          <a:latin typeface="Aileron"/>
                          <a:ea typeface="Aileron"/>
                          <a:cs typeface="Aileron"/>
                          <a:sym typeface="Aileron"/>
                        </a:rPr>
                        <a:t>Alternative 2</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Kuala Terengganu</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220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30.00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180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45.10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75.10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r>
              <a:tr h="1103668">
                <a:tc>
                  <a:txBody>
                    <a:bodyPr anchor="t" rtlCol="false"/>
                    <a:lstStyle/>
                    <a:p>
                      <a:pPr algn="ctr">
                        <a:lnSpc>
                          <a:spcPts val="2561"/>
                        </a:lnSpc>
                        <a:defRPr/>
                      </a:pPr>
                      <a:r>
                        <a:rPr lang="en-US" sz="1829">
                          <a:solidFill>
                            <a:srgbClr val="FFFFFF"/>
                          </a:solidFill>
                          <a:latin typeface="Aileron"/>
                          <a:ea typeface="Aileron"/>
                          <a:cs typeface="Aileron"/>
                          <a:sym typeface="Aileron"/>
                        </a:rPr>
                        <a:t>Kuantan</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Coastal Route</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180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25.00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160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36.90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61.90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r>
              <a:tr h="1103668">
                <a:tc>
                  <a:txBody>
                    <a:bodyPr anchor="t" rtlCol="false"/>
                    <a:lstStyle/>
                    <a:p>
                      <a:pPr algn="ctr">
                        <a:lnSpc>
                          <a:spcPts val="2561"/>
                        </a:lnSpc>
                        <a:defRPr/>
                      </a:pPr>
                      <a:r>
                        <a:rPr lang="en-US" sz="1829">
                          <a:solidFill>
                            <a:srgbClr val="FFFFFF"/>
                          </a:solidFill>
                          <a:latin typeface="Aileron"/>
                          <a:ea typeface="Aileron"/>
                          <a:cs typeface="Aileron"/>
                          <a:sym typeface="Aileron"/>
                        </a:rPr>
                        <a:t>Coastal Route</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Besut</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70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15.00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60</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14.35</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c>
                  <a:txBody>
                    <a:bodyPr anchor="t" rtlCol="false"/>
                    <a:lstStyle/>
                    <a:p>
                      <a:pPr algn="ctr">
                        <a:lnSpc>
                          <a:spcPts val="2561"/>
                        </a:lnSpc>
                        <a:defRPr/>
                      </a:pPr>
                      <a:r>
                        <a:rPr lang="en-US" sz="1829">
                          <a:solidFill>
                            <a:srgbClr val="FFFFFF"/>
                          </a:solidFill>
                          <a:latin typeface="Aileron"/>
                          <a:ea typeface="Aileron"/>
                          <a:cs typeface="Aileron"/>
                          <a:sym typeface="Aileron"/>
                        </a:rPr>
                        <a:t>29.35</a:t>
                      </a:r>
                      <a:endParaRPr lang="en-US" sz="1100"/>
                    </a:p>
                  </a:txBody>
                  <a:tcPr marL="193656" marR="193656" marT="193656" marB="193656" anchor="ctr">
                    <a:lnL cmpd="sng" algn="ctr" cap="flat" w="37530">
                      <a:solidFill>
                        <a:srgbClr val="5883C4"/>
                      </a:solidFill>
                      <a:prstDash val="solid"/>
                      <a:round/>
                      <a:headEnd type="none" w="med" len="med"/>
                      <a:tailEnd type="none" w="med" len="med"/>
                    </a:lnL>
                    <a:lnR cmpd="sng" algn="ctr" cap="flat" w="37530">
                      <a:solidFill>
                        <a:srgbClr val="5883C4"/>
                      </a:solidFill>
                      <a:prstDash val="solid"/>
                      <a:round/>
                      <a:headEnd type="none" w="med" len="med"/>
                      <a:tailEnd type="none" w="med" len="med"/>
                    </a:lnR>
                    <a:lnT cmpd="sng" algn="ctr" cap="flat" w="37530">
                      <a:solidFill>
                        <a:srgbClr val="5883C4"/>
                      </a:solidFill>
                      <a:prstDash val="solid"/>
                      <a:round/>
                      <a:headEnd type="none" w="med" len="med"/>
                      <a:tailEnd type="none" w="med" len="med"/>
                    </a:lnT>
                    <a:lnB cmpd="sng" algn="ctr" cap="flat" w="37530">
                      <a:solidFill>
                        <a:srgbClr val="5883C4"/>
                      </a:solidFill>
                      <a:prstDash val="solid"/>
                      <a:round/>
                      <a:headEnd type="none" w="med" len="med"/>
                      <a:tailEnd type="none" w="med" len="med"/>
                    </a:lnB>
                  </a:tcPr>
                </a:tc>
              </a:tr>
            </a:tbl>
          </a:graphicData>
        </a:graphic>
      </p:graphicFrame>
      <p:sp>
        <p:nvSpPr>
          <p:cNvPr name="TextBox 3" id="3"/>
          <p:cNvSpPr txBox="true"/>
          <p:nvPr/>
        </p:nvSpPr>
        <p:spPr>
          <a:xfrm rot="0">
            <a:off x="3445759" y="8719820"/>
            <a:ext cx="11396482" cy="962660"/>
          </a:xfrm>
          <a:prstGeom prst="rect">
            <a:avLst/>
          </a:prstGeom>
        </p:spPr>
        <p:txBody>
          <a:bodyPr anchor="t" rtlCol="false" tIns="0" lIns="0" bIns="0" rIns="0">
            <a:spAutoFit/>
          </a:bodyPr>
          <a:lstStyle/>
          <a:p>
            <a:pPr algn="ctr" marL="0" indent="0" lvl="0">
              <a:lnSpc>
                <a:spcPts val="7840"/>
              </a:lnSpc>
              <a:spcBef>
                <a:spcPct val="0"/>
              </a:spcBef>
            </a:pPr>
            <a:r>
              <a:rPr lang="en-US" b="true" sz="5600">
                <a:solidFill>
                  <a:srgbClr val="FFFFFF"/>
                </a:solidFill>
                <a:latin typeface="Canva Sans Bold"/>
                <a:ea typeface="Canva Sans Bold"/>
                <a:cs typeface="Canva Sans Bold"/>
                <a:sym typeface="Canva Sans Bold"/>
              </a:rPr>
              <a:t>Road Data Table (cont)</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C6AA9"/>
        </a:solidFill>
      </p:bgPr>
    </p:bg>
    <p:spTree>
      <p:nvGrpSpPr>
        <p:cNvPr id="1" name=""/>
        <p:cNvGrpSpPr/>
        <p:nvPr/>
      </p:nvGrpSpPr>
      <p:grpSpPr>
        <a:xfrm>
          <a:off x="0" y="0"/>
          <a:ext cx="0" cy="0"/>
          <a:chOff x="0" y="0"/>
          <a:chExt cx="0" cy="0"/>
        </a:xfrm>
      </p:grpSpPr>
      <p:sp>
        <p:nvSpPr>
          <p:cNvPr name="AutoShape 2" id="2"/>
          <p:cNvSpPr/>
          <p:nvPr/>
        </p:nvSpPr>
        <p:spPr>
          <a:xfrm rot="0">
            <a:off x="1028700" y="-152740"/>
            <a:ext cx="10338449" cy="9411040"/>
          </a:xfrm>
          <a:prstGeom prst="rect">
            <a:avLst/>
          </a:prstGeom>
          <a:solidFill>
            <a:srgbClr val="1B528E"/>
          </a:solidFill>
        </p:spPr>
      </p:sp>
      <p:grpSp>
        <p:nvGrpSpPr>
          <p:cNvPr name="Group 3" id="3"/>
          <p:cNvGrpSpPr/>
          <p:nvPr/>
        </p:nvGrpSpPr>
        <p:grpSpPr>
          <a:xfrm rot="0">
            <a:off x="11106971" y="0"/>
            <a:ext cx="6152329" cy="9258300"/>
            <a:chOff x="0" y="0"/>
            <a:chExt cx="812800" cy="1223138"/>
          </a:xfrm>
        </p:grpSpPr>
        <p:sp>
          <p:nvSpPr>
            <p:cNvPr name="Freeform 4" id="4"/>
            <p:cNvSpPr/>
            <p:nvPr/>
          </p:nvSpPr>
          <p:spPr>
            <a:xfrm flipH="false" flipV="false" rot="0">
              <a:off x="0" y="0"/>
              <a:ext cx="812800" cy="1223138"/>
            </a:xfrm>
            <a:custGeom>
              <a:avLst/>
              <a:gdLst/>
              <a:ahLst/>
              <a:cxnLst/>
              <a:rect r="r" b="b" t="t" l="l"/>
              <a:pathLst>
                <a:path h="1223138" w="812800">
                  <a:moveTo>
                    <a:pt x="0" y="0"/>
                  </a:moveTo>
                  <a:lnTo>
                    <a:pt x="812800" y="0"/>
                  </a:lnTo>
                  <a:lnTo>
                    <a:pt x="812800" y="1223138"/>
                  </a:lnTo>
                  <a:lnTo>
                    <a:pt x="0" y="1223138"/>
                  </a:lnTo>
                  <a:close/>
                </a:path>
              </a:pathLst>
            </a:custGeom>
            <a:blipFill>
              <a:blip r:embed="rId2"/>
              <a:stretch>
                <a:fillRect l="-25242" t="0" r="-25242" b="0"/>
              </a:stretch>
            </a:blipFill>
          </p:spPr>
        </p:sp>
      </p:grpSp>
      <p:sp>
        <p:nvSpPr>
          <p:cNvPr name="TextBox 5" id="5"/>
          <p:cNvSpPr txBox="true"/>
          <p:nvPr/>
        </p:nvSpPr>
        <p:spPr>
          <a:xfrm rot="0">
            <a:off x="1751481" y="971550"/>
            <a:ext cx="8657923" cy="918091"/>
          </a:xfrm>
          <a:prstGeom prst="rect">
            <a:avLst/>
          </a:prstGeom>
        </p:spPr>
        <p:txBody>
          <a:bodyPr anchor="t" rtlCol="false" tIns="0" lIns="0" bIns="0" rIns="0">
            <a:spAutoFit/>
          </a:bodyPr>
          <a:lstStyle/>
          <a:p>
            <a:pPr algn="l" marL="0" indent="0" lvl="0">
              <a:lnSpc>
                <a:spcPts val="7422"/>
              </a:lnSpc>
            </a:pPr>
            <a:r>
              <a:rPr lang="en-US" b="true" sz="5709">
                <a:solidFill>
                  <a:srgbClr val="FFFFFF"/>
                </a:solidFill>
                <a:latin typeface="Open Sans Bold"/>
                <a:ea typeface="Open Sans Bold"/>
                <a:cs typeface="Open Sans Bold"/>
                <a:sym typeface="Open Sans Bold"/>
              </a:rPr>
              <a:t>Chosen Algorithm</a:t>
            </a:r>
          </a:p>
        </p:txBody>
      </p:sp>
      <p:grpSp>
        <p:nvGrpSpPr>
          <p:cNvPr name="Group 6" id="6"/>
          <p:cNvGrpSpPr/>
          <p:nvPr/>
        </p:nvGrpSpPr>
        <p:grpSpPr>
          <a:xfrm rot="0">
            <a:off x="1751481" y="3380638"/>
            <a:ext cx="8586456" cy="5150637"/>
            <a:chOff x="0" y="0"/>
            <a:chExt cx="11448608" cy="6867516"/>
          </a:xfrm>
        </p:grpSpPr>
        <p:sp>
          <p:nvSpPr>
            <p:cNvPr name="TextBox 7" id="7"/>
            <p:cNvSpPr txBox="true"/>
            <p:nvPr/>
          </p:nvSpPr>
          <p:spPr>
            <a:xfrm rot="0">
              <a:off x="0" y="945214"/>
              <a:ext cx="11448608" cy="1889558"/>
            </a:xfrm>
            <a:prstGeom prst="rect">
              <a:avLst/>
            </a:prstGeom>
          </p:spPr>
          <p:txBody>
            <a:bodyPr anchor="t" rtlCol="false" tIns="0" lIns="0" bIns="0" rIns="0">
              <a:spAutoFit/>
            </a:bodyPr>
            <a:lstStyle/>
            <a:p>
              <a:pPr algn="l" marL="0" indent="0" lvl="0">
                <a:lnSpc>
                  <a:spcPts val="3830"/>
                </a:lnSpc>
              </a:pPr>
              <a:r>
                <a:rPr lang="en-US" sz="2553">
                  <a:solidFill>
                    <a:srgbClr val="FFFFFF"/>
                  </a:solidFill>
                  <a:latin typeface="Open Sans"/>
                  <a:ea typeface="Open Sans"/>
                  <a:cs typeface="Open Sans"/>
                  <a:sym typeface="Open Sans"/>
                </a:rPr>
                <a:t>A* is a graph traversal and pathfinding algorithm that is used in many fields of computer science due to its completeness, optimality, and optimal efficiency.</a:t>
              </a:r>
            </a:p>
          </p:txBody>
        </p:sp>
        <p:sp>
          <p:nvSpPr>
            <p:cNvPr name="TextBox 8" id="8"/>
            <p:cNvSpPr txBox="true"/>
            <p:nvPr/>
          </p:nvSpPr>
          <p:spPr>
            <a:xfrm rot="0">
              <a:off x="0" y="-19050"/>
              <a:ext cx="11448608" cy="689610"/>
            </a:xfrm>
            <a:prstGeom prst="rect">
              <a:avLst/>
            </a:prstGeom>
          </p:spPr>
          <p:txBody>
            <a:bodyPr anchor="t" rtlCol="false" tIns="0" lIns="0" bIns="0" rIns="0">
              <a:spAutoFit/>
            </a:bodyPr>
            <a:lstStyle/>
            <a:p>
              <a:pPr algn="l" marL="0" indent="0" lvl="0">
                <a:lnSpc>
                  <a:spcPts val="4125"/>
                </a:lnSpc>
              </a:pPr>
              <a:r>
                <a:rPr lang="en-US" b="true" sz="3300">
                  <a:solidFill>
                    <a:srgbClr val="FFFFFF"/>
                  </a:solidFill>
                  <a:latin typeface="Open Sans Bold"/>
                  <a:ea typeface="Open Sans Bold"/>
                  <a:cs typeface="Open Sans Bold"/>
                  <a:sym typeface="Open Sans Bold"/>
                </a:rPr>
                <a:t>A* Algorithm</a:t>
              </a:r>
            </a:p>
          </p:txBody>
        </p:sp>
        <p:sp>
          <p:nvSpPr>
            <p:cNvPr name="TextBox 9" id="9"/>
            <p:cNvSpPr txBox="true"/>
            <p:nvPr/>
          </p:nvSpPr>
          <p:spPr>
            <a:xfrm rot="0">
              <a:off x="0" y="4428615"/>
              <a:ext cx="11448608" cy="2438901"/>
            </a:xfrm>
            <a:prstGeom prst="rect">
              <a:avLst/>
            </a:prstGeom>
          </p:spPr>
          <p:txBody>
            <a:bodyPr anchor="t" rtlCol="false" tIns="0" lIns="0" bIns="0" rIns="0">
              <a:spAutoFit/>
            </a:bodyPr>
            <a:lstStyle/>
            <a:p>
              <a:pPr algn="l" marL="0" indent="0" lvl="0">
                <a:lnSpc>
                  <a:spcPts val="3735"/>
                </a:lnSpc>
              </a:pPr>
              <a:r>
                <a:rPr lang="en-US" sz="2490">
                  <a:solidFill>
                    <a:srgbClr val="FFFFFF"/>
                  </a:solidFill>
                  <a:latin typeface="Open Sans"/>
                  <a:ea typeface="Open Sans"/>
                  <a:cs typeface="Open Sans"/>
                  <a:sym typeface="Open Sans"/>
                </a:rPr>
                <a:t>Dijkstra's algorithm finds the shortest path from one vertex to all other vertices.  Single-source means that one vertex is chosen to be the start, and the algorithm will find the shortest path from that vertex to all other vertices.</a:t>
              </a:r>
            </a:p>
          </p:txBody>
        </p:sp>
        <p:sp>
          <p:nvSpPr>
            <p:cNvPr name="TextBox 10" id="10"/>
            <p:cNvSpPr txBox="true"/>
            <p:nvPr/>
          </p:nvSpPr>
          <p:spPr>
            <a:xfrm rot="0">
              <a:off x="0" y="3569205"/>
              <a:ext cx="11448608" cy="689610"/>
            </a:xfrm>
            <a:prstGeom prst="rect">
              <a:avLst/>
            </a:prstGeom>
          </p:spPr>
          <p:txBody>
            <a:bodyPr anchor="t" rtlCol="false" tIns="0" lIns="0" bIns="0" rIns="0">
              <a:spAutoFit/>
            </a:bodyPr>
            <a:lstStyle/>
            <a:p>
              <a:pPr algn="l" marL="0" indent="0" lvl="0">
                <a:lnSpc>
                  <a:spcPts val="4125"/>
                </a:lnSpc>
              </a:pPr>
              <a:r>
                <a:rPr lang="en-US" b="true" sz="3300">
                  <a:solidFill>
                    <a:srgbClr val="FFFFFF"/>
                  </a:solidFill>
                  <a:latin typeface="Open Sans Bold"/>
                  <a:ea typeface="Open Sans Bold"/>
                  <a:cs typeface="Open Sans Bold"/>
                  <a:sym typeface="Open Sans Bold"/>
                </a:rPr>
                <a:t>Djikstra Algorithm</a:t>
              </a:r>
            </a:p>
          </p:txBody>
        </p:sp>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0" y="1274181"/>
            <a:ext cx="400214" cy="3086100"/>
            <a:chOff x="0" y="0"/>
            <a:chExt cx="105406" cy="812800"/>
          </a:xfrm>
        </p:grpSpPr>
        <p:sp>
          <p:nvSpPr>
            <p:cNvPr name="Freeform 3" id="3"/>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4" id="4"/>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graphicFrame>
        <p:nvGraphicFramePr>
          <p:cNvPr name="Table 5" id="5"/>
          <p:cNvGraphicFramePr>
            <a:graphicFrameLocks noGrp="true"/>
          </p:cNvGraphicFramePr>
          <p:nvPr/>
        </p:nvGraphicFramePr>
        <p:xfrm>
          <a:off x="3272726" y="2965980"/>
          <a:ext cx="11742548" cy="6496050"/>
        </p:xfrm>
        <a:graphic>
          <a:graphicData uri="http://schemas.openxmlformats.org/drawingml/2006/table">
            <a:tbl>
              <a:tblPr/>
              <a:tblGrid>
                <a:gridCol w="3914183"/>
                <a:gridCol w="3914183"/>
                <a:gridCol w="3914183"/>
              </a:tblGrid>
              <a:tr h="744041">
                <a:tc>
                  <a:txBody>
                    <a:bodyPr anchor="t" rtlCol="false"/>
                    <a:lstStyle/>
                    <a:p>
                      <a:pPr algn="ctr">
                        <a:lnSpc>
                          <a:spcPts val="2799"/>
                        </a:lnSpc>
                        <a:defRPr/>
                      </a:pPr>
                      <a:r>
                        <a:rPr lang="en-US" sz="1999" b="true">
                          <a:solidFill>
                            <a:srgbClr val="000000"/>
                          </a:solidFill>
                          <a:latin typeface="Aileron Bold"/>
                          <a:ea typeface="Aileron Bold"/>
                          <a:cs typeface="Aileron Bold"/>
                          <a:sym typeface="Aileron Bold"/>
                        </a:rPr>
                        <a:t>Aspect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9ACFF"/>
                    </a:solidFill>
                  </a:tcPr>
                </a:tc>
                <a:tc>
                  <a:txBody>
                    <a:bodyPr anchor="t" rtlCol="false"/>
                    <a:lstStyle/>
                    <a:p>
                      <a:pPr algn="ctr">
                        <a:lnSpc>
                          <a:spcPts val="2799"/>
                        </a:lnSpc>
                        <a:defRPr/>
                      </a:pPr>
                      <a:r>
                        <a:rPr lang="en-US" sz="1999" b="true">
                          <a:solidFill>
                            <a:srgbClr val="000000"/>
                          </a:solidFill>
                          <a:latin typeface="Aileron Bold"/>
                          <a:ea typeface="Aileron Bold"/>
                          <a:cs typeface="Aileron Bold"/>
                          <a:sym typeface="Aileron Bold"/>
                        </a:rPr>
                        <a:t>Dijkstra’s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9ACFF"/>
                    </a:solidFill>
                  </a:tcPr>
                </a:tc>
                <a:tc>
                  <a:txBody>
                    <a:bodyPr anchor="t" rtlCol="false"/>
                    <a:lstStyle/>
                    <a:p>
                      <a:pPr algn="ctr">
                        <a:lnSpc>
                          <a:spcPts val="2799"/>
                        </a:lnSpc>
                        <a:defRPr/>
                      </a:pPr>
                      <a:r>
                        <a:rPr lang="en-US" sz="1999" b="true">
                          <a:solidFill>
                            <a:srgbClr val="000000"/>
                          </a:solidFill>
                          <a:latin typeface="Aileron Bold"/>
                          <a:ea typeface="Aileron Bold"/>
                          <a:cs typeface="Aileron Bold"/>
                          <a:sym typeface="Aileron Bold"/>
                        </a:rPr>
                        <a:t>A*</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99ACFF"/>
                    </a:solidFill>
                  </a:tcPr>
                </a:tc>
              </a:tr>
              <a:tr h="1096983">
                <a:tc>
                  <a:txBody>
                    <a:bodyPr anchor="t" rtlCol="false"/>
                    <a:lstStyle/>
                    <a:p>
                      <a:pPr algn="ctr">
                        <a:lnSpc>
                          <a:spcPts val="2799"/>
                        </a:lnSpc>
                        <a:defRPr/>
                      </a:pPr>
                      <a:r>
                        <a:rPr lang="en-US" sz="1999">
                          <a:solidFill>
                            <a:srgbClr val="000000"/>
                          </a:solidFill>
                          <a:latin typeface="Aileron"/>
                          <a:ea typeface="Aileron"/>
                          <a:cs typeface="Aileron"/>
                          <a:sym typeface="Aileron"/>
                        </a:rPr>
                        <a:t>Traffic Awareness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DD6FF"/>
                    </a:solidFill>
                  </a:tcPr>
                </a:tc>
                <a:tc>
                  <a:txBody>
                    <a:bodyPr anchor="t" rtlCol="false"/>
                    <a:lstStyle/>
                    <a:p>
                      <a:pPr algn="ctr">
                        <a:lnSpc>
                          <a:spcPts val="2799"/>
                        </a:lnSpc>
                        <a:defRPr/>
                      </a:pPr>
                      <a:r>
                        <a:rPr lang="en-US" sz="1999">
                          <a:solidFill>
                            <a:srgbClr val="000000"/>
                          </a:solidFill>
                          <a:latin typeface="Aileron"/>
                          <a:ea typeface="Aileron"/>
                          <a:cs typeface="Aileron"/>
                          <a:sym typeface="Aileron"/>
                        </a:rPr>
                        <a:t>Not aware of congestion from UPM-Besut</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c>
                  <a:txBody>
                    <a:bodyPr anchor="t" rtlCol="false"/>
                    <a:lstStyle/>
                    <a:p>
                      <a:pPr algn="ctr">
                        <a:lnSpc>
                          <a:spcPts val="2799"/>
                        </a:lnSpc>
                        <a:defRPr/>
                      </a:pPr>
                      <a:r>
                        <a:rPr lang="en-US" sz="1999">
                          <a:solidFill>
                            <a:srgbClr val="000000"/>
                          </a:solidFill>
                          <a:latin typeface="Aileron"/>
                          <a:ea typeface="Aileron"/>
                          <a:cs typeface="Aileron"/>
                          <a:sym typeface="Aileron"/>
                        </a:rPr>
                        <a:t>Considers real-time festive congestion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r>
              <a:tr h="801275">
                <a:tc>
                  <a:txBody>
                    <a:bodyPr anchor="t" rtlCol="false"/>
                    <a:lstStyle/>
                    <a:p>
                      <a:pPr algn="ctr">
                        <a:lnSpc>
                          <a:spcPts val="2799"/>
                        </a:lnSpc>
                        <a:defRPr/>
                      </a:pPr>
                      <a:r>
                        <a:rPr lang="en-US" sz="1999">
                          <a:solidFill>
                            <a:srgbClr val="000000"/>
                          </a:solidFill>
                          <a:latin typeface="Aileron"/>
                          <a:ea typeface="Aileron"/>
                          <a:cs typeface="Aileron"/>
                          <a:sym typeface="Aileron"/>
                        </a:rPr>
                        <a:t>Search Direction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DD6FF"/>
                    </a:solidFill>
                  </a:tcPr>
                </a:tc>
                <a:tc>
                  <a:txBody>
                    <a:bodyPr anchor="t" rtlCol="false"/>
                    <a:lstStyle/>
                    <a:p>
                      <a:pPr algn="ctr">
                        <a:lnSpc>
                          <a:spcPts val="2799"/>
                        </a:lnSpc>
                        <a:defRPr/>
                      </a:pPr>
                      <a:r>
                        <a:rPr lang="en-US" sz="1999">
                          <a:solidFill>
                            <a:srgbClr val="000000"/>
                          </a:solidFill>
                          <a:latin typeface="Aileron"/>
                          <a:ea typeface="Aileron"/>
                          <a:cs typeface="Aileron"/>
                          <a:sym typeface="Aileron"/>
                        </a:rPr>
                        <a:t>Explores all possible routes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c>
                  <a:txBody>
                    <a:bodyPr anchor="t" rtlCol="false"/>
                    <a:lstStyle/>
                    <a:p>
                      <a:pPr algn="ctr">
                        <a:lnSpc>
                          <a:spcPts val="2799"/>
                        </a:lnSpc>
                        <a:defRPr/>
                      </a:pPr>
                      <a:r>
                        <a:rPr lang="en-US" sz="1999">
                          <a:solidFill>
                            <a:srgbClr val="000000"/>
                          </a:solidFill>
                          <a:latin typeface="Arimo"/>
                          <a:ea typeface="Arimo"/>
                          <a:cs typeface="Arimo"/>
                          <a:sym typeface="Arimo"/>
                        </a:rPr>
                        <a:t>Focused toward destination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r>
              <a:tr h="744041">
                <a:tc>
                  <a:txBody>
                    <a:bodyPr anchor="t" rtlCol="false"/>
                    <a:lstStyle/>
                    <a:p>
                      <a:pPr algn="ctr">
                        <a:lnSpc>
                          <a:spcPts val="2799"/>
                        </a:lnSpc>
                        <a:defRPr/>
                      </a:pPr>
                      <a:r>
                        <a:rPr lang="en-US" sz="1999">
                          <a:solidFill>
                            <a:srgbClr val="000000"/>
                          </a:solidFill>
                          <a:latin typeface="Aileron"/>
                          <a:ea typeface="Aileron"/>
                          <a:cs typeface="Aileron"/>
                          <a:sym typeface="Aileron"/>
                        </a:rPr>
                        <a:t>Speed</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DD6FF"/>
                    </a:solidFill>
                  </a:tcPr>
                </a:tc>
                <a:tc>
                  <a:txBody>
                    <a:bodyPr anchor="t" rtlCol="false"/>
                    <a:lstStyle/>
                    <a:p>
                      <a:pPr algn="ctr">
                        <a:lnSpc>
                          <a:spcPts val="2799"/>
                        </a:lnSpc>
                        <a:defRPr/>
                      </a:pPr>
                      <a:r>
                        <a:rPr lang="en-US" sz="1999">
                          <a:solidFill>
                            <a:srgbClr val="000000"/>
                          </a:solidFill>
                          <a:latin typeface="Aileron"/>
                          <a:ea typeface="Aileron"/>
                          <a:cs typeface="Aileron"/>
                          <a:sym typeface="Aileron"/>
                        </a:rPr>
                        <a:t>Slower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c>
                  <a:txBody>
                    <a:bodyPr anchor="t" rtlCol="false"/>
                    <a:lstStyle/>
                    <a:p>
                      <a:pPr algn="ctr">
                        <a:lnSpc>
                          <a:spcPts val="2799"/>
                        </a:lnSpc>
                        <a:defRPr/>
                      </a:pPr>
                      <a:r>
                        <a:rPr lang="en-US" sz="1999">
                          <a:solidFill>
                            <a:srgbClr val="000000"/>
                          </a:solidFill>
                          <a:latin typeface="Aileron"/>
                          <a:ea typeface="Aileron"/>
                          <a:cs typeface="Aileron"/>
                          <a:sym typeface="Aileron"/>
                        </a:rPr>
                        <a:t>Faster</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r>
              <a:tr h="1154217">
                <a:tc>
                  <a:txBody>
                    <a:bodyPr anchor="t" rtlCol="false"/>
                    <a:lstStyle/>
                    <a:p>
                      <a:pPr algn="ctr">
                        <a:lnSpc>
                          <a:spcPts val="2799"/>
                        </a:lnSpc>
                        <a:defRPr/>
                      </a:pPr>
                      <a:r>
                        <a:rPr lang="en-US" sz="1999">
                          <a:solidFill>
                            <a:srgbClr val="000000"/>
                          </a:solidFill>
                          <a:latin typeface="Aileron"/>
                          <a:ea typeface="Aileron"/>
                          <a:cs typeface="Aileron"/>
                          <a:sym typeface="Aileron"/>
                        </a:rPr>
                        <a:t>Real-time Use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DD6FF"/>
                    </a:solidFill>
                  </a:tcPr>
                </a:tc>
                <a:tc>
                  <a:txBody>
                    <a:bodyPr anchor="t" rtlCol="false"/>
                    <a:lstStyle/>
                    <a:p>
                      <a:pPr algn="ctr">
                        <a:lnSpc>
                          <a:spcPts val="2799"/>
                        </a:lnSpc>
                        <a:defRPr/>
                      </a:pPr>
                      <a:r>
                        <a:rPr lang="en-US" sz="1999">
                          <a:solidFill>
                            <a:srgbClr val="000000"/>
                          </a:solidFill>
                          <a:latin typeface="Aileron"/>
                          <a:ea typeface="Aileron"/>
                          <a:cs typeface="Aileron"/>
                          <a:sym typeface="Aileron"/>
                        </a:rPr>
                        <a:t>Limited</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c>
                  <a:txBody>
                    <a:bodyPr anchor="t" rtlCol="false"/>
                    <a:lstStyle/>
                    <a:p>
                      <a:pPr algn="ctr">
                        <a:lnSpc>
                          <a:spcPts val="2799"/>
                        </a:lnSpc>
                        <a:defRPr/>
                      </a:pPr>
                      <a:r>
                        <a:rPr lang="en-US" sz="1999">
                          <a:solidFill>
                            <a:srgbClr val="000000"/>
                          </a:solidFill>
                          <a:latin typeface="Arimo"/>
                          <a:ea typeface="Arimo"/>
                          <a:cs typeface="Arimo"/>
                          <a:sym typeface="Arimo"/>
                        </a:rPr>
                        <a:t>Suitable for current highway conditions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r>
              <a:tr h="1154217">
                <a:tc>
                  <a:txBody>
                    <a:bodyPr anchor="t" rtlCol="false"/>
                    <a:lstStyle/>
                    <a:p>
                      <a:pPr algn="ctr">
                        <a:lnSpc>
                          <a:spcPts val="2799"/>
                        </a:lnSpc>
                        <a:defRPr/>
                      </a:pPr>
                      <a:r>
                        <a:rPr lang="en-US" sz="1999">
                          <a:solidFill>
                            <a:srgbClr val="000000"/>
                          </a:solidFill>
                          <a:latin typeface="Aileron"/>
                          <a:ea typeface="Aileron"/>
                          <a:cs typeface="Aileron"/>
                          <a:sym typeface="Aileron"/>
                        </a:rPr>
                        <a:t>Congestion Handling</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DD6FF"/>
                    </a:solidFill>
                  </a:tcPr>
                </a:tc>
                <a:tc>
                  <a:txBody>
                    <a:bodyPr anchor="t" rtlCol="false"/>
                    <a:lstStyle/>
                    <a:p>
                      <a:pPr algn="ctr">
                        <a:lnSpc>
                          <a:spcPts val="2799"/>
                        </a:lnSpc>
                        <a:defRPr/>
                      </a:pPr>
                      <a:r>
                        <a:rPr lang="en-US" sz="1999">
                          <a:solidFill>
                            <a:srgbClr val="000000"/>
                          </a:solidFill>
                          <a:latin typeface="Aileron"/>
                          <a:ea typeface="Aileron"/>
                          <a:cs typeface="Aileron"/>
                          <a:sym typeface="Aileron"/>
                        </a:rPr>
                        <a:t>For static path simulation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c>
                  <a:txBody>
                    <a:bodyPr anchor="t" rtlCol="false"/>
                    <a:lstStyle/>
                    <a:p>
                      <a:pPr algn="ctr">
                        <a:lnSpc>
                          <a:spcPts val="2799"/>
                        </a:lnSpc>
                        <a:defRPr/>
                      </a:pPr>
                      <a:r>
                        <a:rPr lang="en-US" sz="1999">
                          <a:solidFill>
                            <a:srgbClr val="000000"/>
                          </a:solidFill>
                          <a:latin typeface="Arimo"/>
                          <a:ea typeface="Arimo"/>
                          <a:cs typeface="Arimo"/>
                          <a:sym typeface="Arimo"/>
                        </a:rPr>
                        <a:t>For live traffic-based route optimization</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r>
              <a:tr h="801275">
                <a:tc>
                  <a:txBody>
                    <a:bodyPr anchor="t" rtlCol="false"/>
                    <a:lstStyle/>
                    <a:p>
                      <a:pPr algn="ctr">
                        <a:lnSpc>
                          <a:spcPts val="2799"/>
                        </a:lnSpc>
                        <a:defRPr/>
                      </a:pPr>
                      <a:r>
                        <a:rPr lang="en-US" sz="1999">
                          <a:solidFill>
                            <a:srgbClr val="000000"/>
                          </a:solidFill>
                          <a:latin typeface="Aileron"/>
                          <a:ea typeface="Aileron"/>
                          <a:cs typeface="Aileron"/>
                          <a:sym typeface="Aileron"/>
                        </a:rPr>
                        <a:t>Project Use</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DD6FF"/>
                    </a:solidFill>
                  </a:tcPr>
                </a:tc>
                <a:tc>
                  <a:txBody>
                    <a:bodyPr anchor="t" rtlCol="false"/>
                    <a:lstStyle/>
                    <a:p>
                      <a:pPr algn="ctr">
                        <a:lnSpc>
                          <a:spcPts val="2799"/>
                        </a:lnSpc>
                        <a:defRPr/>
                      </a:pPr>
                      <a:r>
                        <a:rPr lang="en-US" sz="1999">
                          <a:solidFill>
                            <a:srgbClr val="000000"/>
                          </a:solidFill>
                          <a:latin typeface="Aileron"/>
                          <a:ea typeface="Aileron"/>
                          <a:cs typeface="Aileron"/>
                          <a:sym typeface="Aileron"/>
                        </a:rPr>
                        <a:t>Cannot adapt to traffic spikes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c>
                  <a:txBody>
                    <a:bodyPr anchor="t" rtlCol="false"/>
                    <a:lstStyle/>
                    <a:p>
                      <a:pPr algn="ctr">
                        <a:lnSpc>
                          <a:spcPts val="2799"/>
                        </a:lnSpc>
                        <a:defRPr/>
                      </a:pPr>
                      <a:r>
                        <a:rPr lang="en-US" sz="1999">
                          <a:solidFill>
                            <a:srgbClr val="000000"/>
                          </a:solidFill>
                          <a:latin typeface="Arimo"/>
                          <a:ea typeface="Arimo"/>
                          <a:cs typeface="Arimo"/>
                          <a:sym typeface="Arimo"/>
                        </a:rPr>
                        <a:t>Avoids congested routes</a:t>
                      </a:r>
                      <a:endParaRPr lang="en-US" sz="1100"/>
                    </a:p>
                  </a:txBody>
                  <a:tcPr marL="190500" marR="190500" marT="190500" marB="1905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E3E8FF"/>
                    </a:solidFill>
                  </a:tcPr>
                </a:tc>
              </a:tr>
            </a:tbl>
          </a:graphicData>
        </a:graphic>
      </p:graphicFrame>
      <p:sp>
        <p:nvSpPr>
          <p:cNvPr name="TextBox 6" id="6"/>
          <p:cNvSpPr txBox="true"/>
          <p:nvPr/>
        </p:nvSpPr>
        <p:spPr>
          <a:xfrm rot="0">
            <a:off x="1672224" y="1180583"/>
            <a:ext cx="14943552" cy="1636648"/>
          </a:xfrm>
          <a:prstGeom prst="rect">
            <a:avLst/>
          </a:prstGeom>
        </p:spPr>
        <p:txBody>
          <a:bodyPr anchor="t" rtlCol="false" tIns="0" lIns="0" bIns="0" rIns="0">
            <a:spAutoFit/>
          </a:bodyPr>
          <a:lstStyle/>
          <a:p>
            <a:pPr algn="l">
              <a:lnSpc>
                <a:spcPts val="11805"/>
              </a:lnSpc>
            </a:pPr>
            <a:r>
              <a:rPr lang="en-US" sz="13264" spc="-636">
                <a:solidFill>
                  <a:srgbClr val="3C6AA9"/>
                </a:solidFill>
                <a:latin typeface="Aileron Light"/>
                <a:ea typeface="Aileron Light"/>
                <a:cs typeface="Aileron Light"/>
                <a:sym typeface="Aileron Light"/>
              </a:rPr>
              <a:t>Algorithm Comparison</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1EB"/>
        </a:solidFill>
      </p:bgPr>
    </p:bg>
    <p:spTree>
      <p:nvGrpSpPr>
        <p:cNvPr id="1" name=""/>
        <p:cNvGrpSpPr/>
        <p:nvPr/>
      </p:nvGrpSpPr>
      <p:grpSpPr>
        <a:xfrm>
          <a:off x="0" y="0"/>
          <a:ext cx="0" cy="0"/>
          <a:chOff x="0" y="0"/>
          <a:chExt cx="0" cy="0"/>
        </a:xfrm>
      </p:grpSpPr>
      <p:grpSp>
        <p:nvGrpSpPr>
          <p:cNvPr name="Group 2" id="2"/>
          <p:cNvGrpSpPr/>
          <p:nvPr/>
        </p:nvGrpSpPr>
        <p:grpSpPr>
          <a:xfrm rot="0">
            <a:off x="12176364" y="0"/>
            <a:ext cx="6111636" cy="10287000"/>
            <a:chOff x="0" y="0"/>
            <a:chExt cx="8148848" cy="13716000"/>
          </a:xfrm>
        </p:grpSpPr>
        <p:pic>
          <p:nvPicPr>
            <p:cNvPr name="Picture 3" id="3"/>
            <p:cNvPicPr>
              <a:picLocks noChangeAspect="true"/>
            </p:cNvPicPr>
            <p:nvPr/>
          </p:nvPicPr>
          <p:blipFill>
            <a:blip r:embed="rId2"/>
            <a:srcRect l="13586" t="0" r="27002" b="0"/>
            <a:stretch>
              <a:fillRect/>
            </a:stretch>
          </p:blipFill>
          <p:spPr>
            <a:xfrm flipH="false" flipV="false">
              <a:off x="0" y="0"/>
              <a:ext cx="8148848" cy="13716000"/>
            </a:xfrm>
            <a:prstGeom prst="rect">
              <a:avLst/>
            </a:prstGeom>
          </p:spPr>
        </p:pic>
      </p:grpSp>
      <p:grpSp>
        <p:nvGrpSpPr>
          <p:cNvPr name="Group 4" id="4"/>
          <p:cNvGrpSpPr/>
          <p:nvPr/>
        </p:nvGrpSpPr>
        <p:grpSpPr>
          <a:xfrm rot="0">
            <a:off x="0" y="1274181"/>
            <a:ext cx="400214" cy="3086100"/>
            <a:chOff x="0" y="0"/>
            <a:chExt cx="105406" cy="812800"/>
          </a:xfrm>
        </p:grpSpPr>
        <p:sp>
          <p:nvSpPr>
            <p:cNvPr name="Freeform 5" id="5"/>
            <p:cNvSpPr/>
            <p:nvPr/>
          </p:nvSpPr>
          <p:spPr>
            <a:xfrm flipH="false" flipV="false" rot="0">
              <a:off x="0" y="0"/>
              <a:ext cx="105406" cy="812800"/>
            </a:xfrm>
            <a:custGeom>
              <a:avLst/>
              <a:gdLst/>
              <a:ahLst/>
              <a:cxnLst/>
              <a:rect r="r" b="b" t="t" l="l"/>
              <a:pathLst>
                <a:path h="812800" w="105406">
                  <a:moveTo>
                    <a:pt x="0" y="0"/>
                  </a:moveTo>
                  <a:lnTo>
                    <a:pt x="105406" y="0"/>
                  </a:lnTo>
                  <a:lnTo>
                    <a:pt x="105406" y="812800"/>
                  </a:lnTo>
                  <a:lnTo>
                    <a:pt x="0" y="812800"/>
                  </a:lnTo>
                  <a:close/>
                </a:path>
              </a:pathLst>
            </a:custGeom>
            <a:solidFill>
              <a:srgbClr val="3C6AA9"/>
            </a:solidFill>
          </p:spPr>
        </p:sp>
        <p:sp>
          <p:nvSpPr>
            <p:cNvPr name="TextBox 6" id="6"/>
            <p:cNvSpPr txBox="true"/>
            <p:nvPr/>
          </p:nvSpPr>
          <p:spPr>
            <a:xfrm>
              <a:off x="0" y="-47625"/>
              <a:ext cx="105406" cy="860425"/>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795378" y="2588260"/>
            <a:ext cx="11380986" cy="6670040"/>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000000"/>
                </a:solidFill>
                <a:latin typeface="Aileron Light"/>
                <a:ea typeface="Aileron Light"/>
                <a:cs typeface="Aileron Light"/>
                <a:sym typeface="Aileron Light"/>
              </a:rPr>
              <a:t>This project aims to optimize travel from Universiti Putra Malaysia (UPM) to Besut during high-congestion periods, especially festive seasons.</a:t>
            </a:r>
          </a:p>
          <a:p>
            <a:pPr algn="l" marL="626112" indent="-313056" lvl="1">
              <a:lnSpc>
                <a:spcPts val="4060"/>
              </a:lnSpc>
              <a:buFont typeface="Arial"/>
              <a:buChar char="•"/>
            </a:pPr>
            <a:r>
              <a:rPr lang="en-US" sz="2900">
                <a:solidFill>
                  <a:srgbClr val="000000"/>
                </a:solidFill>
                <a:latin typeface="Aileron Light"/>
                <a:ea typeface="Aileron Light"/>
                <a:cs typeface="Aileron Light"/>
                <a:sym typeface="Aileron Light"/>
              </a:rPr>
              <a:t>Two pathfinding algorithms are compared:</a:t>
            </a:r>
          </a:p>
          <a:p>
            <a:pPr algn="l" marL="1252224" indent="-417408" lvl="2">
              <a:lnSpc>
                <a:spcPts val="4060"/>
              </a:lnSpc>
              <a:buFont typeface="Arial"/>
              <a:buChar char="⚬"/>
            </a:pPr>
            <a:r>
              <a:rPr lang="en-US" sz="2900">
                <a:solidFill>
                  <a:srgbClr val="000000"/>
                </a:solidFill>
                <a:latin typeface="Aileron Light"/>
                <a:ea typeface="Aileron Light"/>
                <a:cs typeface="Aileron Light"/>
                <a:sym typeface="Aileron Light"/>
              </a:rPr>
              <a:t>Dijkstra’s Algorithm – Computes the shortest path using static travel times or distances.</a:t>
            </a:r>
          </a:p>
          <a:p>
            <a:pPr algn="l" marL="1252224" indent="-417408" lvl="2">
              <a:lnSpc>
                <a:spcPts val="4060"/>
              </a:lnSpc>
              <a:buFont typeface="Arial"/>
              <a:buChar char="⚬"/>
            </a:pPr>
            <a:r>
              <a:rPr lang="en-US" sz="2900">
                <a:solidFill>
                  <a:srgbClr val="000000"/>
                </a:solidFill>
                <a:latin typeface="Aileron Light"/>
                <a:ea typeface="Aileron Light"/>
                <a:cs typeface="Aileron Light"/>
                <a:sym typeface="Aileron Light"/>
              </a:rPr>
              <a:t>A* Algorithm – Determines the fastest path by factoring in real-time traffic and delays.</a:t>
            </a:r>
          </a:p>
          <a:p>
            <a:pPr algn="l" marL="626112" indent="-313056" lvl="1">
              <a:lnSpc>
                <a:spcPts val="4060"/>
              </a:lnSpc>
              <a:buFont typeface="Arial"/>
              <a:buChar char="•"/>
            </a:pPr>
            <a:r>
              <a:rPr lang="en-US" sz="2900">
                <a:solidFill>
                  <a:srgbClr val="000000"/>
                </a:solidFill>
                <a:latin typeface="Aileron Light"/>
                <a:ea typeface="Aileron Light"/>
                <a:cs typeface="Aileron Light"/>
                <a:sym typeface="Aileron Light"/>
              </a:rPr>
              <a:t>The route network (including LPT and alternative roads) is modeled as a weighted graph:</a:t>
            </a:r>
          </a:p>
          <a:p>
            <a:pPr algn="l" marL="1252224" indent="-417408" lvl="2">
              <a:lnSpc>
                <a:spcPts val="4060"/>
              </a:lnSpc>
              <a:buFont typeface="Arial"/>
              <a:buChar char="⚬"/>
            </a:pPr>
            <a:r>
              <a:rPr lang="en-US" sz="2900">
                <a:solidFill>
                  <a:srgbClr val="000000"/>
                </a:solidFill>
                <a:latin typeface="Aileron Light"/>
                <a:ea typeface="Aileron Light"/>
                <a:cs typeface="Aileron Light"/>
                <a:sym typeface="Aileron Light"/>
              </a:rPr>
              <a:t>Nodes = Key junctions, toll plazas, and intersections.</a:t>
            </a:r>
          </a:p>
          <a:p>
            <a:pPr algn="l" marL="1252224" indent="-417408" lvl="2">
              <a:lnSpc>
                <a:spcPts val="4060"/>
              </a:lnSpc>
              <a:buFont typeface="Arial"/>
              <a:buChar char="⚬"/>
            </a:pPr>
            <a:r>
              <a:rPr lang="en-US" sz="2900">
                <a:solidFill>
                  <a:srgbClr val="000000"/>
                </a:solidFill>
                <a:latin typeface="Aileron Light"/>
                <a:ea typeface="Aileron Light"/>
                <a:cs typeface="Aileron Light"/>
                <a:sym typeface="Aileron Light"/>
              </a:rPr>
              <a:t>Edges = Road segments weighted by distance, average time, or dynamic traffic data.</a:t>
            </a:r>
          </a:p>
        </p:txBody>
      </p:sp>
      <p:sp>
        <p:nvSpPr>
          <p:cNvPr name="TextBox 8" id="8"/>
          <p:cNvSpPr txBox="true"/>
          <p:nvPr/>
        </p:nvSpPr>
        <p:spPr>
          <a:xfrm rot="0">
            <a:off x="1028700" y="981710"/>
            <a:ext cx="10758848" cy="1106805"/>
          </a:xfrm>
          <a:prstGeom prst="rect">
            <a:avLst/>
          </a:prstGeom>
        </p:spPr>
        <p:txBody>
          <a:bodyPr anchor="t" rtlCol="false" tIns="0" lIns="0" bIns="0" rIns="0">
            <a:spAutoFit/>
          </a:bodyPr>
          <a:lstStyle/>
          <a:p>
            <a:pPr algn="l">
              <a:lnSpc>
                <a:spcPts val="8009"/>
              </a:lnSpc>
            </a:pPr>
            <a:r>
              <a:rPr lang="en-US" sz="9000" spc="-432">
                <a:solidFill>
                  <a:srgbClr val="3C6AA9"/>
                </a:solidFill>
                <a:latin typeface="Aileron Light"/>
                <a:ea typeface="Aileron Light"/>
                <a:cs typeface="Aileron Light"/>
                <a:sym typeface="Aileron Light"/>
              </a:rPr>
              <a:t>Designing the Algorithm</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DAGrPM75vn0</dc:identifier>
  <dcterms:modified xsi:type="dcterms:W3CDTF">2011-08-01T06:04:30Z</dcterms:modified>
  <cp:revision>1</cp:revision>
  <dc:title>GROUP 4 - PRESENTATION SLIDE</dc:title>
</cp:coreProperties>
</file>